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emory-mapped_file" TargetMode="External"/><Relationship Id="rId3" Type="http://schemas.openxmlformats.org/officeDocument/2006/relationships/hyperlink" Target="https://learn.microsoft.com/en-us/dotnet/standard/io/memory-mapped-fil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advice/0/what-main-sources-types-overhead-parallel-computing" TargetMode="External"/><Relationship Id="rId3" Type="http://schemas.openxmlformats.org/officeDocument/2006/relationships/hyperlink" Target="https://www.linkedin.com/advice/0/what-main-sources-types-overhead-parallel-computing" TargetMode="External"/><Relationship Id="rId4" Type="http://schemas.openxmlformats.org/officeDocument/2006/relationships/hyperlink" Target="https://www.linkedin.com/advice/0/what-main-sources-types-overhead-parallel-computing" TargetMode="External"/><Relationship Id="rId10" Type="http://schemas.openxmlformats.org/officeDocument/2006/relationships/hyperlink" Target="https://researchcomputingservices.github.io/parallel-computing/02-speedup-limitations/" TargetMode="External"/><Relationship Id="rId9" Type="http://schemas.openxmlformats.org/officeDocument/2006/relationships/hyperlink" Target="https://en.wikipedia.org/wiki/Parallel_computing" TargetMode="External"/><Relationship Id="rId5" Type="http://schemas.openxmlformats.org/officeDocument/2006/relationships/hyperlink" Target="https://en.wikipedia.org/wiki/Parallel_computing" TargetMode="External"/><Relationship Id="rId6" Type="http://schemas.openxmlformats.org/officeDocument/2006/relationships/hyperlink" Target="https://en.wikipedia.org/wiki/Parallel_computing" TargetMode="External"/><Relationship Id="rId7" Type="http://schemas.openxmlformats.org/officeDocument/2006/relationships/hyperlink" Target="https://fiveable.me/computational-mathematics/unit-11/load-balancing-performance-optimization/study-guide/267qEGi3Yt8WvbuE" TargetMode="External"/><Relationship Id="rId8" Type="http://schemas.openxmlformats.org/officeDocument/2006/relationships/hyperlink" Target="https://fiveable.me/computational-mathematics/unit-11/load-balancing-performance-optimization/study-guide/267qEGi3Yt8Wvbu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nvidia.com/deeplearning/performance/mixed-precision-training/index.html" TargetMode="External"/><Relationship Id="rId3" Type="http://schemas.openxmlformats.org/officeDocument/2006/relationships/hyperlink" Target="https://docs.nvidia.com/deeplearning/performance/mixed-precision-training/index.html" TargetMode="External"/><Relationship Id="rId4" Type="http://schemas.openxmlformats.org/officeDocument/2006/relationships/hyperlink" Target="https://docs.nvidia.com/deeplearning/performance/mixed-precision-training/index.html" TargetMode="External"/><Relationship Id="rId5" Type="http://schemas.openxmlformats.org/officeDocument/2006/relationships/hyperlink" Target="https://lightning.ai/pages/community/tutorial/accelerating-large-language-models-with-mixed-precision-technique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d7ebb67a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d7ebb67a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d7ebb67a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d7ebb67a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d7ebb67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d7ebb67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d7ebb67a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d7ebb67a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d7ebb67a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d7ebb67a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d7ebb67a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d7ebb67a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07916"/>
              </a:lnSpc>
              <a:spcBef>
                <a:spcPts val="0"/>
              </a:spcBef>
              <a:spcAft>
                <a:spcPts val="0"/>
              </a:spcAft>
              <a:buClr>
                <a:schemeClr val="dk1"/>
              </a:buClr>
              <a:buSzPts val="1000"/>
              <a:buFont typeface="Noto Sans Symbols"/>
              <a:buChar char="●"/>
            </a:pPr>
            <a:r>
              <a:rPr lang="en" sz="1200">
                <a:solidFill>
                  <a:schemeClr val="dk1"/>
                </a:solidFill>
                <a:latin typeface="Calibri"/>
                <a:ea typeface="Calibri"/>
                <a:cs typeface="Calibri"/>
                <a:sym typeface="Calibri"/>
              </a:rPr>
              <a:t>Increasing the number of workers leads to significant improvements in dataloader efficiency, with diminishing returns beyond 4 workers.</a:t>
            </a:r>
            <a:endParaRPr sz="1200">
              <a:solidFill>
                <a:schemeClr val="dk1"/>
              </a:solidFill>
              <a:latin typeface="Calibri"/>
              <a:ea typeface="Calibri"/>
              <a:cs typeface="Calibri"/>
              <a:sym typeface="Calibri"/>
            </a:endParaRPr>
          </a:p>
          <a:p>
            <a:pPr indent="-292100" lvl="0" marL="457200" rtl="0" algn="l">
              <a:lnSpc>
                <a:spcPct val="107916"/>
              </a:lnSpc>
              <a:spcBef>
                <a:spcPts val="800"/>
              </a:spcBef>
              <a:spcAft>
                <a:spcPts val="0"/>
              </a:spcAft>
              <a:buClr>
                <a:schemeClr val="dk1"/>
              </a:buClr>
              <a:buSzPts val="1000"/>
              <a:buFont typeface="Noto Sans Symbols"/>
              <a:buChar char="●"/>
            </a:pPr>
            <a:r>
              <a:rPr lang="en" sz="1200">
                <a:solidFill>
                  <a:schemeClr val="dk1"/>
                </a:solidFill>
                <a:latin typeface="Calibri"/>
                <a:ea typeface="Calibri"/>
                <a:cs typeface="Calibri"/>
                <a:sym typeface="Calibri"/>
              </a:rPr>
              <a:t>Larger batch sizes are handled efficiently with higher worker configurations, but the performance gains are minimal compared to the impact of increasing workers.</a:t>
            </a:r>
            <a:endParaRPr sz="1200">
              <a:solidFill>
                <a:schemeClr val="dk1"/>
              </a:solidFill>
              <a:latin typeface="Calibri"/>
              <a:ea typeface="Calibri"/>
              <a:cs typeface="Calibri"/>
              <a:sym typeface="Calibri"/>
            </a:endParaRPr>
          </a:p>
          <a:p>
            <a:pPr indent="-292100" lvl="0" marL="457200" rtl="0" algn="l">
              <a:lnSpc>
                <a:spcPct val="107916"/>
              </a:lnSpc>
              <a:spcBef>
                <a:spcPts val="800"/>
              </a:spcBef>
              <a:spcAft>
                <a:spcPts val="0"/>
              </a:spcAft>
              <a:buClr>
                <a:schemeClr val="dk1"/>
              </a:buClr>
              <a:buSzPts val="1000"/>
              <a:buFont typeface="Noto Sans Symbols"/>
              <a:buChar char="●"/>
            </a:pPr>
            <a:r>
              <a:rPr lang="en" sz="1200">
                <a:solidFill>
                  <a:schemeClr val="dk1"/>
                </a:solidFill>
                <a:latin typeface="Calibri"/>
                <a:ea typeface="Calibri"/>
                <a:cs typeface="Calibri"/>
                <a:sym typeface="Calibri"/>
              </a:rPr>
              <a:t>For workloads requiring real-time or near-real-time performance, using at least 4 workers is recommended.</a:t>
            </a:r>
            <a:endParaRPr sz="1200">
              <a:solidFill>
                <a:schemeClr val="dk1"/>
              </a:solidFill>
              <a:latin typeface="Calibri"/>
              <a:ea typeface="Calibri"/>
              <a:cs typeface="Calibri"/>
              <a:sym typeface="Calibri"/>
            </a:endParaRPr>
          </a:p>
          <a:p>
            <a:pPr indent="0" lvl="0" marL="0" rtl="0" algn="l">
              <a:spcBef>
                <a:spcPts val="8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d7ebb67a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d7ebb67a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d7ebb67a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d7ebb67a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d7ebb67a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d7ebb67a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Memory Mapping</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Memory mapping creates a direct correlation between a file on disk and a segment of virtual memory</a:t>
            </a:r>
            <a:r>
              <a:rPr lang="en" sz="1200">
                <a:solidFill>
                  <a:schemeClr val="hlink"/>
                </a:solidFill>
                <a:uFill>
                  <a:noFill/>
                </a:uFill>
                <a:latin typeface="Courier New"/>
                <a:ea typeface="Courier New"/>
                <a:cs typeface="Courier New"/>
                <a:sym typeface="Courier New"/>
                <a:hlinkClick r:id="rId2"/>
              </a:rPr>
              <a:t>1</a:t>
            </a:r>
            <a:r>
              <a:rPr lang="en" sz="1200">
                <a:solidFill>
                  <a:schemeClr val="dk1"/>
                </a:solidFill>
                <a:latin typeface="Roboto"/>
                <a:ea typeface="Roboto"/>
                <a:cs typeface="Roboto"/>
                <a:sym typeface="Roboto"/>
              </a:rPr>
              <a:t>. When dealing with large files like preprocessed images: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It allows "lazy loading" - only loading the needed portions of data into RAM</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Provides efficient access by loading data in optimized page-sized chunks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Enables multiple processes to share the same mapped memory</a:t>
            </a:r>
            <a:r>
              <a:rPr lang="en" sz="1200">
                <a:solidFill>
                  <a:schemeClr val="hlink"/>
                </a:solidFill>
                <a:uFill>
                  <a:noFill/>
                </a:uFill>
                <a:latin typeface="Courier New"/>
                <a:ea typeface="Courier New"/>
                <a:cs typeface="Courier New"/>
                <a:sym typeface="Courier New"/>
                <a:hlinkClick r:id="rId3"/>
              </a:rPr>
              <a:t>3</a:t>
            </a:r>
            <a:endParaRPr sz="1200">
              <a:solidFill>
                <a:schemeClr val="hlink"/>
              </a:solidFill>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d7ebb67a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d7ebb67a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d7ebb67a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d7ebb67a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d7ebb67a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d7ebb67a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d7ebb67a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d7ebb67a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d7ebb67a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d7ebb67a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d7ebb67a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d7ebb67a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d7ebb67a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d7ebb67a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d7ebb67a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d7ebb67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d7ebb67a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d7ebb67a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Gradient accumulation is a technique that enables training deep learning models with larger effective batch sizes by splitting the process into sequential steps. This approach is particularly valuable when dealing with memory constraints on GPUs.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 K80 lacks Tensor Cores, which are essential for hardware acceleration of mixed precision operations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While the K80 can technically use FP16 data types, attempting to use mixed precision on K80 actually results in slower performance rather than speedup</a:t>
            </a:r>
            <a:endParaRPr sz="12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d7ebb67a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d7ebb67a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d7ebb67a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d7ebb67a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d7ebb67a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d7ebb67a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Primary Causes of Speedup Reduction</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Communication Overhead</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 more GPUs are added, the time spent on inter-processor communication increases significantly</a:t>
            </a:r>
            <a:r>
              <a:rPr lang="en" sz="1200">
                <a:solidFill>
                  <a:schemeClr val="hlink"/>
                </a:solidFill>
                <a:uFill>
                  <a:noFill/>
                </a:uFill>
                <a:latin typeface="Courier New"/>
                <a:ea typeface="Courier New"/>
                <a:cs typeface="Courier New"/>
                <a:sym typeface="Courier New"/>
                <a:hlinkClick r:id="rId2"/>
              </a:rPr>
              <a:t>1</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communication-to-computation ratio becomes less favorable with each additional processor</a:t>
            </a:r>
            <a:r>
              <a:rPr lang="en" sz="1200">
                <a:solidFill>
                  <a:schemeClr val="hlink"/>
                </a:solidFill>
                <a:uFill>
                  <a:noFill/>
                </a:uFill>
                <a:latin typeface="Courier New"/>
                <a:ea typeface="Courier New"/>
                <a:cs typeface="Courier New"/>
                <a:sym typeface="Courier New"/>
                <a:hlinkClick r:id="rId3"/>
              </a:rPr>
              <a:t>1</a:t>
            </a:r>
            <a:endParaRPr sz="1200">
              <a:solidFill>
                <a:schemeClr val="hlink"/>
              </a:solidFill>
              <a:latin typeface="Courier New"/>
              <a:ea typeface="Courier New"/>
              <a:cs typeface="Courier New"/>
              <a:sym typeface="Courier New"/>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Synchronization Costs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Multiple GPUs must coordinate and wait for each other, introducing delays</a:t>
            </a:r>
            <a:r>
              <a:rPr lang="en" sz="1200">
                <a:solidFill>
                  <a:schemeClr val="hlink"/>
                </a:solidFill>
                <a:uFill>
                  <a:noFill/>
                </a:uFill>
                <a:latin typeface="Courier New"/>
                <a:ea typeface="Courier New"/>
                <a:cs typeface="Courier New"/>
                <a:sym typeface="Courier New"/>
                <a:hlinkClick r:id="rId4"/>
              </a:rPr>
              <a:t>1</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Resource contention increases with more processors, leading to wait times</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 sz="1200">
                <a:solidFill>
                  <a:schemeClr val="dk1"/>
                </a:solidFill>
                <a:latin typeface="Roboto"/>
                <a:ea typeface="Roboto"/>
                <a:cs typeface="Roboto"/>
                <a:sym typeface="Roboto"/>
              </a:rPr>
              <a:t>Amdahl's Law states that the maximum potential speedup is limited by the fraction of the program that must run sequentially</a:t>
            </a:r>
            <a:r>
              <a:rPr lang="en" sz="1200">
                <a:solidFill>
                  <a:schemeClr val="hlink"/>
                </a:solidFill>
                <a:uFill>
                  <a:noFill/>
                </a:uFill>
                <a:latin typeface="Courier New"/>
                <a:ea typeface="Courier New"/>
                <a:cs typeface="Courier New"/>
                <a:sym typeface="Courier New"/>
                <a:hlinkClick r:id="rId5"/>
              </a:rPr>
              <a:t>3</a:t>
            </a:r>
            <a:r>
              <a:rPr lang="en" sz="1200">
                <a:solidFill>
                  <a:schemeClr val="dk1"/>
                </a:solidFill>
                <a:latin typeface="Roboto"/>
                <a:ea typeface="Roboto"/>
                <a:cs typeface="Roboto"/>
                <a:sym typeface="Roboto"/>
              </a:rPr>
              <a:t>. This law demonstrates why we see diminishing returns as we add more processors - the sequential portion becomes the bottleneck</a:t>
            </a:r>
            <a:r>
              <a:rPr lang="en" sz="1200">
                <a:solidFill>
                  <a:schemeClr val="hlink"/>
                </a:solidFill>
                <a:uFill>
                  <a:noFill/>
                </a:uFill>
                <a:latin typeface="Courier New"/>
                <a:ea typeface="Courier New"/>
                <a:cs typeface="Courier New"/>
                <a:sym typeface="Courier New"/>
                <a:hlinkClick r:id="rId6"/>
              </a:rPr>
              <a:t>3</a:t>
            </a:r>
            <a:endParaRPr sz="1200">
              <a:solidFill>
                <a:schemeClr val="dk1"/>
              </a:solidFill>
              <a:latin typeface="Roboto"/>
              <a:ea typeface="Roboto"/>
              <a:cs typeface="Roboto"/>
              <a:sym typeface="Roboto"/>
            </a:endParaRPr>
          </a:p>
          <a:p>
            <a:pPr indent="0" lvl="0" marL="0" rtl="0" algn="l">
              <a:spcBef>
                <a:spcPts val="60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Performance Impact Factors</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Load Balancing Issues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Uneven distribution of work across processors reduces efficiency</a:t>
            </a:r>
            <a:r>
              <a:rPr lang="en" sz="1200">
                <a:solidFill>
                  <a:schemeClr val="hlink"/>
                </a:solidFill>
                <a:uFill>
                  <a:noFill/>
                </a:uFill>
                <a:latin typeface="Courier New"/>
                <a:ea typeface="Courier New"/>
                <a:cs typeface="Courier New"/>
                <a:sym typeface="Courier New"/>
                <a:hlinkClick r:id="rId7"/>
              </a:rPr>
              <a:t>4</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Dynamic workloads can create bottlenecks where faster processors wait for slower ones</a:t>
            </a:r>
            <a:r>
              <a:rPr lang="en" sz="1200">
                <a:solidFill>
                  <a:schemeClr val="hlink"/>
                </a:solidFill>
                <a:uFill>
                  <a:noFill/>
                </a:uFill>
                <a:latin typeface="Courier New"/>
                <a:ea typeface="Courier New"/>
                <a:cs typeface="Courier New"/>
                <a:sym typeface="Courier New"/>
                <a:hlinkClick r:id="rId8"/>
              </a:rPr>
              <a:t>4</a:t>
            </a:r>
            <a:endParaRPr sz="1200">
              <a:solidFill>
                <a:schemeClr val="hlink"/>
              </a:solidFill>
              <a:latin typeface="Courier New"/>
              <a:ea typeface="Courier New"/>
              <a:cs typeface="Courier New"/>
              <a:sym typeface="Courier New"/>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Resource Contention</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Multiple processors competing for shared resources creates bottlenecks</a:t>
            </a:r>
            <a:r>
              <a:rPr lang="en" sz="1200">
                <a:solidFill>
                  <a:schemeClr val="hlink"/>
                </a:solidFill>
                <a:uFill>
                  <a:noFill/>
                </a:uFill>
                <a:latin typeface="Courier New"/>
                <a:ea typeface="Courier New"/>
                <a:cs typeface="Courier New"/>
                <a:sym typeface="Courier New"/>
                <a:hlinkClick r:id="rId9"/>
              </a:rPr>
              <a:t>3</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Memory access patterns and cache utilization become more complex</a:t>
            </a:r>
            <a:r>
              <a:rPr lang="en" sz="1200">
                <a:solidFill>
                  <a:schemeClr val="hlink"/>
                </a:solidFill>
                <a:uFill>
                  <a:noFill/>
                </a:uFill>
                <a:latin typeface="Courier New"/>
                <a:ea typeface="Courier New"/>
                <a:cs typeface="Courier New"/>
                <a:sym typeface="Courier New"/>
                <a:hlinkClick r:id="rId10"/>
              </a:rPr>
              <a:t>2</a:t>
            </a:r>
            <a:endParaRPr sz="1200">
              <a:solidFill>
                <a:schemeClr val="hlink"/>
              </a:solidFill>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d7ebb67a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d7ebb67a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d7ebb67a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d7ebb67a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d7ebb67a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d7ebb67a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Why Mixed Precision is Faster</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Mixed precision training achieves faster performance through several mechanisms: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Reduced Memory Bandwidth: Half-precision operations require only half the memory bandwidth, speeding up data transfer operations</a:t>
            </a:r>
            <a:r>
              <a:rPr lang="en" sz="1200">
                <a:solidFill>
                  <a:schemeClr val="hlink"/>
                </a:solidFill>
                <a:uFill>
                  <a:noFill/>
                </a:uFill>
                <a:latin typeface="Courier New"/>
                <a:ea typeface="Courier New"/>
                <a:cs typeface="Courier New"/>
                <a:sym typeface="Courier New"/>
                <a:hlinkClick r:id="rId2"/>
              </a:rPr>
              <a:t>5</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Faster Computations: Math operations run significantly faster in reduced precision, especially on GPUs with Tensor Core support</a:t>
            </a:r>
            <a:r>
              <a:rPr lang="en" sz="1200">
                <a:solidFill>
                  <a:schemeClr val="hlink"/>
                </a:solidFill>
                <a:uFill>
                  <a:noFill/>
                </a:uFill>
                <a:latin typeface="Courier New"/>
                <a:ea typeface="Courier New"/>
                <a:cs typeface="Courier New"/>
                <a:sym typeface="Courier New"/>
                <a:hlinkClick r:id="rId3"/>
              </a:rPr>
              <a:t>5</a:t>
            </a:r>
            <a:endParaRPr sz="1200">
              <a:solidFill>
                <a:schemeClr val="hlink"/>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Efficient Resource Usage: Mixed precision can provide up to 3x overall speedup on arithmetically intense model architectures</a:t>
            </a:r>
            <a:r>
              <a:rPr lang="en" sz="1200">
                <a:solidFill>
                  <a:schemeClr val="hlink"/>
                </a:solidFill>
                <a:uFill>
                  <a:noFill/>
                </a:uFill>
                <a:latin typeface="Courier New"/>
                <a:ea typeface="Courier New"/>
                <a:cs typeface="Courier New"/>
                <a:sym typeface="Courier New"/>
                <a:hlinkClick r:id="rId4"/>
              </a:rPr>
              <a:t>5</a:t>
            </a:r>
            <a:endParaRPr sz="1200">
              <a:solidFill>
                <a:schemeClr val="hlink"/>
              </a:solidFill>
              <a:latin typeface="Courier New"/>
              <a:ea typeface="Courier New"/>
              <a:cs typeface="Courier New"/>
              <a:sym typeface="Courier New"/>
            </a:endParaRPr>
          </a:p>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Technical Implementation</a:t>
            </a:r>
            <a:endParaRPr sz="17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The speed improvement is achieved by:</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Converting weights to FP16 (16-bit floating point) for faster computation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Calculating gradients in lower precision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Converting gradients back to FP32 (32-bit floating point) for numerical stability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Updating the original weights with the scaled gradients</a:t>
            </a:r>
            <a:r>
              <a:rPr lang="en" sz="1200">
                <a:solidFill>
                  <a:schemeClr val="hlink"/>
                </a:solidFill>
                <a:uFill>
                  <a:noFill/>
                </a:uFill>
                <a:latin typeface="Courier New"/>
                <a:ea typeface="Courier New"/>
                <a:cs typeface="Courier New"/>
                <a:sym typeface="Courier New"/>
                <a:hlinkClick r:id="rId5"/>
              </a:rPr>
              <a:t>6</a:t>
            </a:r>
            <a:endParaRPr sz="1200">
              <a:solidFill>
                <a:schemeClr val="hlink"/>
              </a:solidFill>
              <a:latin typeface="Courier New"/>
              <a:ea typeface="Courier New"/>
              <a:cs typeface="Courier New"/>
              <a:sym typeface="Courier New"/>
            </a:endParaRPr>
          </a:p>
          <a:p>
            <a:pPr indent="0" lvl="0" marL="0" rtl="0" algn="l">
              <a:spcBef>
                <a:spcPts val="6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d7ebb67a3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d7ebb67a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d7ebb67a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d7ebb67a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d7ebb67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d7ebb67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d7ebb67a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d7ebb67a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d7ebb67a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d7ebb67a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d7ebb67a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d7ebb67a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d7ebb67a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d7ebb67a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d7ebb67a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d7ebb67a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3" cy="5065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66666"/>
              </a:lnSpc>
              <a:spcBef>
                <a:spcPts val="0"/>
              </a:spcBef>
              <a:spcAft>
                <a:spcPts val="0"/>
              </a:spcAft>
              <a:buNone/>
            </a:pPr>
            <a:r>
              <a:rPr b="1" lang="en" sz="1650">
                <a:solidFill>
                  <a:srgbClr val="569CD6"/>
                </a:solidFill>
                <a:highlight>
                  <a:srgbClr val="1F1F1F"/>
                </a:highlight>
                <a:latin typeface="Courier New"/>
                <a:ea typeface="Courier New"/>
                <a:cs typeface="Courier New"/>
                <a:sym typeface="Courier New"/>
              </a:rPr>
              <a:t>Dask Resource Optimization Recommendations</a:t>
            </a:r>
            <a:endParaRPr sz="3100"/>
          </a:p>
        </p:txBody>
      </p:sp>
      <p:sp>
        <p:nvSpPr>
          <p:cNvPr id="120" name="Google Shape;120;p22"/>
          <p:cNvSpPr txBox="1"/>
          <p:nvPr>
            <p:ph idx="1" type="body"/>
          </p:nvPr>
        </p:nvSpPr>
        <p:spPr>
          <a:xfrm>
            <a:off x="311700" y="1152475"/>
            <a:ext cx="4310100" cy="3416400"/>
          </a:xfrm>
          <a:prstGeom prst="rect">
            <a:avLst/>
          </a:prstGeom>
        </p:spPr>
        <p:txBody>
          <a:bodyPr anchorCtr="0" anchor="t" bIns="91425" lIns="91425" spcFirstLastPara="1" rIns="91425" wrap="square" tIns="91425">
            <a:noAutofit/>
          </a:bodyPr>
          <a:lstStyle/>
          <a:p>
            <a:pPr indent="0" lvl="0" marL="0" rtl="0" algn="l">
              <a:lnSpc>
                <a:spcPct val="146666"/>
              </a:lnSpc>
              <a:spcBef>
                <a:spcPts val="0"/>
              </a:spcBef>
              <a:spcAft>
                <a:spcPts val="0"/>
              </a:spcAft>
              <a:buSzPts val="1018"/>
              <a:buNone/>
            </a:pPr>
            <a:r>
              <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b="1" lang="en" sz="1348">
                <a:solidFill>
                  <a:srgbClr val="569CD6"/>
                </a:solidFill>
                <a:highlight>
                  <a:srgbClr val="1F1F1F"/>
                </a:highlight>
                <a:latin typeface="Courier New"/>
                <a:ea typeface="Courier New"/>
                <a:cs typeface="Courier New"/>
                <a:sym typeface="Courier New"/>
              </a:rPr>
              <a:t>Worker &amp; Thread Configuration</a:t>
            </a:r>
            <a:endParaRPr b="1" sz="1348">
              <a:solidFill>
                <a:srgbClr val="569CD6"/>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Use 2-4 threads per worker</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Scale workers up to 8 for optimal balance</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Avoid single-threaded setups</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b="1" lang="en" sz="1348">
                <a:solidFill>
                  <a:srgbClr val="569CD6"/>
                </a:solidFill>
                <a:highlight>
                  <a:srgbClr val="1F1F1F"/>
                </a:highlight>
                <a:latin typeface="Courier New"/>
                <a:ea typeface="Courier New"/>
                <a:cs typeface="Courier New"/>
                <a:sym typeface="Courier New"/>
              </a:rPr>
              <a:t>Resource Management</a:t>
            </a:r>
            <a:endParaRPr b="1" sz="1348">
              <a:solidFill>
                <a:srgbClr val="569CD6"/>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Prefer chunk sizes 1024-2048</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Monitor memory usage per worker</a:t>
            </a:r>
            <a:endParaRPr sz="1348">
              <a:solidFill>
                <a:srgbClr val="CCCCCC"/>
              </a:solidFill>
              <a:highlight>
                <a:srgbClr val="1F1F1F"/>
              </a:highlight>
              <a:latin typeface="Courier New"/>
              <a:ea typeface="Courier New"/>
              <a:cs typeface="Courier New"/>
              <a:sym typeface="Courier New"/>
            </a:endParaRPr>
          </a:p>
          <a:p>
            <a:pPr indent="0" lvl="0" marL="0" rtl="0" algn="l">
              <a:lnSpc>
                <a:spcPct val="146666"/>
              </a:lnSpc>
              <a:spcBef>
                <a:spcPts val="0"/>
              </a:spcBef>
              <a:spcAft>
                <a:spcPts val="0"/>
              </a:spcAft>
              <a:buSzPts val="1018"/>
              <a:buNone/>
            </a:pPr>
            <a:r>
              <a:rPr lang="en" sz="1348">
                <a:solidFill>
                  <a:srgbClr val="6796E6"/>
                </a:solidFill>
                <a:highlight>
                  <a:srgbClr val="1F1F1F"/>
                </a:highlight>
                <a:latin typeface="Courier New"/>
                <a:ea typeface="Courier New"/>
                <a:cs typeface="Courier New"/>
                <a:sym typeface="Courier New"/>
              </a:rPr>
              <a:t>-</a:t>
            </a:r>
            <a:r>
              <a:rPr lang="en" sz="1348">
                <a:solidFill>
                  <a:srgbClr val="CCCCCC"/>
                </a:solidFill>
                <a:highlight>
                  <a:srgbClr val="1F1F1F"/>
                </a:highlight>
                <a:latin typeface="Courier New"/>
                <a:ea typeface="Courier New"/>
                <a:cs typeface="Courier New"/>
                <a:sym typeface="Courier New"/>
              </a:rPr>
              <a:t> Test worker-thread ratios for workload</a:t>
            </a:r>
            <a:endParaRPr sz="1348">
              <a:solidFill>
                <a:srgbClr val="CCCCCC"/>
              </a:solidFill>
              <a:highlight>
                <a:srgbClr val="1F1F1F"/>
              </a:highlight>
              <a:latin typeface="Courier New"/>
              <a:ea typeface="Courier New"/>
              <a:cs typeface="Courier New"/>
              <a:sym typeface="Courier New"/>
            </a:endParaRPr>
          </a:p>
          <a:p>
            <a:pPr indent="0" lvl="0" marL="0" rtl="0" algn="l">
              <a:lnSpc>
                <a:spcPct val="95000"/>
              </a:lnSpc>
              <a:spcBef>
                <a:spcPts val="0"/>
              </a:spcBef>
              <a:spcAft>
                <a:spcPts val="1200"/>
              </a:spcAft>
              <a:buSzPts val="1018"/>
              <a:buNone/>
            </a:pPr>
            <a:r>
              <a:t/>
            </a:r>
            <a:endParaRPr sz="1765"/>
          </a:p>
        </p:txBody>
      </p:sp>
      <p:sp>
        <p:nvSpPr>
          <p:cNvPr id="121" name="Google Shape;121;p22"/>
          <p:cNvSpPr txBox="1"/>
          <p:nvPr/>
        </p:nvSpPr>
        <p:spPr>
          <a:xfrm>
            <a:off x="4621800" y="1305325"/>
            <a:ext cx="4248600" cy="3719100"/>
          </a:xfrm>
          <a:prstGeom prst="rect">
            <a:avLst/>
          </a:prstGeom>
          <a:noFill/>
          <a:ln>
            <a:noFill/>
          </a:ln>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b="1" lang="en" sz="1300">
                <a:solidFill>
                  <a:srgbClr val="569CD6"/>
                </a:solidFill>
                <a:highlight>
                  <a:srgbClr val="1F1F1F"/>
                </a:highlight>
                <a:latin typeface="Courier New"/>
                <a:ea typeface="Courier New"/>
                <a:cs typeface="Courier New"/>
                <a:sym typeface="Courier New"/>
              </a:rPr>
              <a:t>Performance Optimization</a:t>
            </a:r>
            <a:endParaRPr b="1" sz="130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00">
                <a:solidFill>
                  <a:srgbClr val="6796E6"/>
                </a:solidFill>
                <a:highlight>
                  <a:srgbClr val="1F1F1F"/>
                </a:highlight>
                <a:latin typeface="Courier New"/>
                <a:ea typeface="Courier New"/>
                <a:cs typeface="Courier New"/>
                <a:sym typeface="Courier New"/>
              </a:rPr>
              <a:t>-</a:t>
            </a:r>
            <a:r>
              <a:rPr lang="en" sz="1300">
                <a:solidFill>
                  <a:srgbClr val="CCCCCC"/>
                </a:solidFill>
                <a:highlight>
                  <a:srgbClr val="1F1F1F"/>
                </a:highlight>
                <a:latin typeface="Courier New"/>
                <a:ea typeface="Courier New"/>
                <a:cs typeface="Courier New"/>
                <a:sym typeface="Courier New"/>
              </a:rPr>
              <a:t> Reduce communication overhead</a:t>
            </a:r>
            <a:endParaRPr sz="13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00">
                <a:solidFill>
                  <a:srgbClr val="6796E6"/>
                </a:solidFill>
                <a:highlight>
                  <a:srgbClr val="1F1F1F"/>
                </a:highlight>
                <a:latin typeface="Courier New"/>
                <a:ea typeface="Courier New"/>
                <a:cs typeface="Courier New"/>
                <a:sym typeface="Courier New"/>
              </a:rPr>
              <a:t>-</a:t>
            </a:r>
            <a:r>
              <a:rPr lang="en" sz="1300">
                <a:solidFill>
                  <a:srgbClr val="CCCCCC"/>
                </a:solidFill>
                <a:highlight>
                  <a:srgbClr val="1F1F1F"/>
                </a:highlight>
                <a:latin typeface="Courier New"/>
                <a:ea typeface="Courier New"/>
                <a:cs typeface="Courier New"/>
                <a:sym typeface="Courier New"/>
              </a:rPr>
              <a:t> Balance memory allocation</a:t>
            </a:r>
            <a:endParaRPr sz="13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00">
                <a:solidFill>
                  <a:srgbClr val="6796E6"/>
                </a:solidFill>
                <a:highlight>
                  <a:srgbClr val="1F1F1F"/>
                </a:highlight>
                <a:latin typeface="Courier New"/>
                <a:ea typeface="Courier New"/>
                <a:cs typeface="Courier New"/>
                <a:sym typeface="Courier New"/>
              </a:rPr>
              <a:t>-</a:t>
            </a:r>
            <a:r>
              <a:rPr lang="en" sz="1300">
                <a:solidFill>
                  <a:srgbClr val="CCCCCC"/>
                </a:solidFill>
                <a:highlight>
                  <a:srgbClr val="1F1F1F"/>
                </a:highlight>
                <a:latin typeface="Courier New"/>
                <a:ea typeface="Courier New"/>
                <a:cs typeface="Courier New"/>
                <a:sym typeface="Courier New"/>
              </a:rPr>
              <a:t> Fine-tune based on workload type</a:t>
            </a:r>
            <a:endParaRPr sz="13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300">
                <a:solidFill>
                  <a:srgbClr val="569CD6"/>
                </a:solidFill>
                <a:highlight>
                  <a:srgbClr val="1F1F1F"/>
                </a:highlight>
                <a:latin typeface="Courier New"/>
                <a:ea typeface="Courier New"/>
                <a:cs typeface="Courier New"/>
                <a:sym typeface="Courier New"/>
              </a:rPr>
              <a:t>Best Practices</a:t>
            </a:r>
            <a:endParaRPr b="1" sz="130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00">
                <a:solidFill>
                  <a:srgbClr val="6796E6"/>
                </a:solidFill>
                <a:highlight>
                  <a:srgbClr val="1F1F1F"/>
                </a:highlight>
                <a:latin typeface="Courier New"/>
                <a:ea typeface="Courier New"/>
                <a:cs typeface="Courier New"/>
                <a:sym typeface="Courier New"/>
              </a:rPr>
              <a:t>-</a:t>
            </a:r>
            <a:r>
              <a:rPr lang="en" sz="1300">
                <a:solidFill>
                  <a:srgbClr val="CCCCCC"/>
                </a:solidFill>
                <a:highlight>
                  <a:srgbClr val="1F1F1F"/>
                </a:highlight>
                <a:latin typeface="Courier New"/>
                <a:ea typeface="Courier New"/>
                <a:cs typeface="Courier New"/>
                <a:sym typeface="Courier New"/>
              </a:rPr>
              <a:t> Start with 4×4 or 8×2 configurations</a:t>
            </a:r>
            <a:endParaRPr sz="13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00">
                <a:solidFill>
                  <a:srgbClr val="6796E6"/>
                </a:solidFill>
                <a:highlight>
                  <a:srgbClr val="1F1F1F"/>
                </a:highlight>
                <a:latin typeface="Courier New"/>
                <a:ea typeface="Courier New"/>
                <a:cs typeface="Courier New"/>
                <a:sym typeface="Courier New"/>
              </a:rPr>
              <a:t>-</a:t>
            </a:r>
            <a:r>
              <a:rPr lang="en" sz="1300">
                <a:solidFill>
                  <a:srgbClr val="CCCCCC"/>
                </a:solidFill>
                <a:highlight>
                  <a:srgbClr val="1F1F1F"/>
                </a:highlight>
                <a:latin typeface="Courier New"/>
                <a:ea typeface="Courier New"/>
                <a:cs typeface="Courier New"/>
                <a:sym typeface="Courier New"/>
              </a:rPr>
              <a:t> Evaluate scaling beyond 8 workers</a:t>
            </a:r>
            <a:endParaRPr sz="13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00">
                <a:solidFill>
                  <a:srgbClr val="6796E6"/>
                </a:solidFill>
                <a:highlight>
                  <a:srgbClr val="1F1F1F"/>
                </a:highlight>
                <a:latin typeface="Courier New"/>
                <a:ea typeface="Courier New"/>
                <a:cs typeface="Courier New"/>
                <a:sym typeface="Courier New"/>
              </a:rPr>
              <a:t>-</a:t>
            </a:r>
            <a:r>
              <a:rPr lang="en" sz="1300">
                <a:solidFill>
                  <a:srgbClr val="CCCCCC"/>
                </a:solidFill>
                <a:highlight>
                  <a:srgbClr val="1F1F1F"/>
                </a:highlight>
                <a:latin typeface="Courier New"/>
                <a:ea typeface="Courier New"/>
                <a:cs typeface="Courier New"/>
                <a:sym typeface="Courier New"/>
              </a:rPr>
              <a:t> Monitor resource contention</a:t>
            </a:r>
            <a:endParaRPr sz="13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13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nvSpPr>
        <p:spPr>
          <a:xfrm>
            <a:off x="600450" y="762000"/>
            <a:ext cx="7943100" cy="3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Dask parallelization doesn't provide benefits in this case, likely due to:</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Overhead of Dask's distributed computing setup</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Additional serialization/deserialization costs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Memory management overhead</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The optimized PyTorch DataLoader remains the better choice so far.</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4"/>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5"/>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6"/>
          <p:cNvPicPr preferRelativeResize="0"/>
          <p:nvPr/>
        </p:nvPicPr>
        <p:blipFill>
          <a:blip r:embed="rId3">
            <a:alphaModFix/>
          </a:blip>
          <a:stretch>
            <a:fillRect/>
          </a:stretch>
        </p:blipFill>
        <p:spPr>
          <a:xfrm>
            <a:off x="700073" y="0"/>
            <a:ext cx="774385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7"/>
          <p:cNvPicPr preferRelativeResize="0"/>
          <p:nvPr/>
        </p:nvPicPr>
        <p:blipFill>
          <a:blip r:embed="rId3">
            <a:alphaModFix/>
          </a:blip>
          <a:stretch>
            <a:fillRect/>
          </a:stretch>
        </p:blipFill>
        <p:spPr>
          <a:xfrm>
            <a:off x="1288913" y="66250"/>
            <a:ext cx="656617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8"/>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idx="1" type="body"/>
          </p:nvPr>
        </p:nvSpPr>
        <p:spPr>
          <a:xfrm>
            <a:off x="311700" y="223625"/>
            <a:ext cx="8520600" cy="4613400"/>
          </a:xfrm>
          <a:prstGeom prst="rect">
            <a:avLst/>
          </a:prstGeom>
        </p:spPr>
        <p:txBody>
          <a:bodyPr anchorCtr="0" anchor="t" bIns="91425" lIns="91425" spcFirstLastPara="1" rIns="91425" wrap="square" tIns="91425">
            <a:noAutofit/>
          </a:bodyPr>
          <a:lstStyle/>
          <a:p>
            <a:pPr indent="-320595" lvl="0" marL="457200" rtl="0" algn="l">
              <a:lnSpc>
                <a:spcPct val="156666"/>
              </a:lnSpc>
              <a:spcBef>
                <a:spcPts val="0"/>
              </a:spcBef>
              <a:spcAft>
                <a:spcPts val="0"/>
              </a:spcAft>
              <a:buSzPts val="1449"/>
              <a:buFont typeface="Courier New"/>
              <a:buAutoNum type="arabicPeriod"/>
            </a:pPr>
            <a:r>
              <a:rPr b="1" lang="en" sz="1448">
                <a:solidFill>
                  <a:srgbClr val="569CD6"/>
                </a:solidFill>
                <a:highlight>
                  <a:srgbClr val="1F1F1F"/>
                </a:highlight>
                <a:latin typeface="Courier New"/>
                <a:ea typeface="Courier New"/>
                <a:cs typeface="Courier New"/>
                <a:sym typeface="Courier New"/>
              </a:rPr>
              <a:t>Excessive Memory Usage</a:t>
            </a:r>
            <a:r>
              <a:rPr lang="en" sz="1448">
                <a:solidFill>
                  <a:srgbClr val="CCCCCC"/>
                </a:solidFill>
                <a:highlight>
                  <a:srgbClr val="1F1F1F"/>
                </a:highlight>
                <a:latin typeface="Courier New"/>
                <a:ea typeface="Courier New"/>
                <a:cs typeface="Courier New"/>
                <a:sym typeface="Courier New"/>
              </a:rPr>
              <a:t>: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CCCCCC"/>
                </a:solidFill>
                <a:highlight>
                  <a:srgbClr val="1F1F1F"/>
                </a:highlight>
                <a:latin typeface="Courier New"/>
                <a:ea typeface="Courier New"/>
                <a:cs typeface="Courier New"/>
                <a:sym typeface="Courier New"/>
              </a:rPr>
              <a:t>  A combination of </a:t>
            </a:r>
            <a:r>
              <a:rPr lang="en" sz="1448">
                <a:solidFill>
                  <a:srgbClr val="CE9178"/>
                </a:solidFill>
                <a:highlight>
                  <a:srgbClr val="1F1F1F"/>
                </a:highlight>
                <a:latin typeface="Courier New"/>
                <a:ea typeface="Courier New"/>
                <a:cs typeface="Courier New"/>
                <a:sym typeface="Courier New"/>
              </a:rPr>
              <a:t>num_workers=5</a:t>
            </a:r>
            <a:r>
              <a:rPr lang="en" sz="1448">
                <a:solidFill>
                  <a:srgbClr val="CCCCCC"/>
                </a:solidFill>
                <a:highlight>
                  <a:srgbClr val="1F1F1F"/>
                </a:highlight>
                <a:latin typeface="Courier New"/>
                <a:ea typeface="Courier New"/>
                <a:cs typeface="Courier New"/>
                <a:sym typeface="Courier New"/>
              </a:rPr>
              <a:t>, </a:t>
            </a:r>
            <a:r>
              <a:rPr lang="en" sz="1448">
                <a:solidFill>
                  <a:srgbClr val="CE9178"/>
                </a:solidFill>
                <a:highlight>
                  <a:srgbClr val="1F1F1F"/>
                </a:highlight>
                <a:latin typeface="Courier New"/>
                <a:ea typeface="Courier New"/>
                <a:cs typeface="Courier New"/>
                <a:sym typeface="Courier New"/>
              </a:rPr>
              <a:t>prefetch_factor=2</a:t>
            </a:r>
            <a:r>
              <a:rPr lang="en" sz="1448">
                <a:solidFill>
                  <a:srgbClr val="CCCCCC"/>
                </a:solidFill>
                <a:highlight>
                  <a:srgbClr val="1F1F1F"/>
                </a:highlight>
                <a:latin typeface="Courier New"/>
                <a:ea typeface="Courier New"/>
                <a:cs typeface="Courier New"/>
                <a:sym typeface="Courier New"/>
              </a:rPr>
              <a:t>, and pinned memory causes each worker to allocate large, unreleased memory, leading to a dramatic increase from ~1GB to ~18GB.</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6796E6"/>
                </a:solidFill>
                <a:highlight>
                  <a:srgbClr val="1F1F1F"/>
                </a:highlight>
                <a:latin typeface="Courier New"/>
                <a:ea typeface="Courier New"/>
                <a:cs typeface="Courier New"/>
                <a:sym typeface="Courier New"/>
              </a:rPr>
              <a:t>2.</a:t>
            </a:r>
            <a:r>
              <a:rPr lang="en" sz="1448">
                <a:solidFill>
                  <a:srgbClr val="CCCCCC"/>
                </a:solidFill>
                <a:highlight>
                  <a:srgbClr val="1F1F1F"/>
                </a:highlight>
                <a:latin typeface="Courier New"/>
                <a:ea typeface="Courier New"/>
                <a:cs typeface="Courier New"/>
                <a:sym typeface="Courier New"/>
              </a:rPr>
              <a:t> </a:t>
            </a:r>
            <a:r>
              <a:rPr b="1" lang="en" sz="1448">
                <a:solidFill>
                  <a:srgbClr val="569CD6"/>
                </a:solidFill>
                <a:highlight>
                  <a:srgbClr val="1F1F1F"/>
                </a:highlight>
                <a:latin typeface="Courier New"/>
                <a:ea typeface="Courier New"/>
                <a:cs typeface="Courier New"/>
                <a:sym typeface="Courier New"/>
              </a:rPr>
              <a:t>Erratic Batch Loading Times</a:t>
            </a:r>
            <a:r>
              <a:rPr lang="en" sz="1448">
                <a:solidFill>
                  <a:srgbClr val="CCCCCC"/>
                </a:solidFill>
                <a:highlight>
                  <a:srgbClr val="1F1F1F"/>
                </a:highlight>
                <a:latin typeface="Courier New"/>
                <a:ea typeface="Courier New"/>
                <a:cs typeface="Courier New"/>
                <a:sym typeface="Courier New"/>
              </a:rPr>
              <a:t>: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CCCCCC"/>
                </a:solidFill>
                <a:highlight>
                  <a:srgbClr val="1F1F1F"/>
                </a:highlight>
                <a:latin typeface="Courier New"/>
                <a:ea typeface="Courier New"/>
                <a:cs typeface="Courier New"/>
                <a:sym typeface="Courier New"/>
              </a:rPr>
              <a:t>  Memory thrashing due to high memory usage causes inconsistent loading times, ranging from ~0.5 to ~8 seconds.</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6796E6"/>
                </a:solidFill>
                <a:highlight>
                  <a:srgbClr val="1F1F1F"/>
                </a:highlight>
                <a:latin typeface="Courier New"/>
                <a:ea typeface="Courier New"/>
                <a:cs typeface="Courier New"/>
                <a:sym typeface="Courier New"/>
              </a:rPr>
              <a:t>3.</a:t>
            </a:r>
            <a:r>
              <a:rPr lang="en" sz="1448">
                <a:solidFill>
                  <a:srgbClr val="CCCCCC"/>
                </a:solidFill>
                <a:highlight>
                  <a:srgbClr val="1F1F1F"/>
                </a:highlight>
                <a:latin typeface="Courier New"/>
                <a:ea typeface="Courier New"/>
                <a:cs typeface="Courier New"/>
                <a:sym typeface="Courier New"/>
              </a:rPr>
              <a:t> </a:t>
            </a:r>
            <a:r>
              <a:rPr b="1" lang="en" sz="1448">
                <a:solidFill>
                  <a:srgbClr val="569CD6"/>
                </a:solidFill>
                <a:highlight>
                  <a:srgbClr val="1F1F1F"/>
                </a:highlight>
                <a:latin typeface="Courier New"/>
                <a:ea typeface="Courier New"/>
                <a:cs typeface="Courier New"/>
                <a:sym typeface="Courier New"/>
              </a:rPr>
              <a:t>Inefficient CPU Utilization</a:t>
            </a:r>
            <a:r>
              <a:rPr lang="en" sz="1448">
                <a:solidFill>
                  <a:srgbClr val="CCCCCC"/>
                </a:solidFill>
                <a:highlight>
                  <a:srgbClr val="1F1F1F"/>
                </a:highlight>
                <a:latin typeface="Courier New"/>
                <a:ea typeface="Courier New"/>
                <a:cs typeface="Courier New"/>
                <a:sym typeface="Courier New"/>
              </a:rPr>
              <a:t>: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rPr lang="en" sz="1448">
                <a:solidFill>
                  <a:srgbClr val="CCCCCC"/>
                </a:solidFill>
                <a:highlight>
                  <a:srgbClr val="1F1F1F"/>
                </a:highlight>
                <a:latin typeface="Courier New"/>
                <a:ea typeface="Courier New"/>
                <a:cs typeface="Courier New"/>
                <a:sym typeface="Courier New"/>
              </a:rPr>
              <a:t>  Excessive memory overhead forces the CPU to spend more cycles on memory management rather than processing, resulting in only a 9.98% increase in utilization despite multiple workers.</a:t>
            </a:r>
            <a:endParaRPr sz="1448">
              <a:solidFill>
                <a:srgbClr val="CCCCCC"/>
              </a:solidFill>
              <a:highlight>
                <a:srgbClr val="1F1F1F"/>
              </a:highlight>
              <a:latin typeface="Courier New"/>
              <a:ea typeface="Courier New"/>
              <a:cs typeface="Courier New"/>
              <a:sym typeface="Courier New"/>
            </a:endParaRPr>
          </a:p>
          <a:p>
            <a:pPr indent="0" lvl="0" marL="0" rtl="0" algn="l">
              <a:lnSpc>
                <a:spcPct val="156666"/>
              </a:lnSpc>
              <a:spcBef>
                <a:spcPts val="0"/>
              </a:spcBef>
              <a:spcAft>
                <a:spcPts val="0"/>
              </a:spcAft>
              <a:buSzPts val="1018"/>
              <a:buNone/>
            </a:pPr>
            <a:r>
              <a:t/>
            </a:r>
            <a:endParaRPr sz="1448">
              <a:solidFill>
                <a:srgbClr val="CCCCCC"/>
              </a:solidFill>
              <a:highlight>
                <a:srgbClr val="1F1F1F"/>
              </a:highlight>
              <a:latin typeface="Courier New"/>
              <a:ea typeface="Courier New"/>
              <a:cs typeface="Courier New"/>
              <a:sym typeface="Courier New"/>
            </a:endParaRPr>
          </a:p>
          <a:p>
            <a:pPr indent="0" lvl="0" marL="0" rtl="0" algn="l">
              <a:lnSpc>
                <a:spcPct val="105000"/>
              </a:lnSpc>
              <a:spcBef>
                <a:spcPts val="0"/>
              </a:spcBef>
              <a:spcAft>
                <a:spcPts val="1200"/>
              </a:spcAft>
              <a:buSzPts val="1018"/>
              <a:buNone/>
            </a:pPr>
            <a:r>
              <a:t/>
            </a:r>
            <a:endParaRPr sz="186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0"/>
          <p:cNvPicPr preferRelativeResize="0"/>
          <p:nvPr/>
        </p:nvPicPr>
        <p:blipFill>
          <a:blip r:embed="rId3">
            <a:alphaModFix/>
          </a:blip>
          <a:stretch>
            <a:fillRect/>
          </a:stretch>
        </p:blipFill>
        <p:spPr>
          <a:xfrm>
            <a:off x="4439475" y="193825"/>
            <a:ext cx="4625723" cy="4838698"/>
          </a:xfrm>
          <a:prstGeom prst="rect">
            <a:avLst/>
          </a:prstGeom>
          <a:noFill/>
          <a:ln>
            <a:noFill/>
          </a:ln>
        </p:spPr>
      </p:pic>
      <p:sp>
        <p:nvSpPr>
          <p:cNvPr id="172" name="Google Shape;172;p30"/>
          <p:cNvSpPr txBox="1"/>
          <p:nvPr>
            <p:ph type="title"/>
          </p:nvPr>
        </p:nvSpPr>
        <p:spPr>
          <a:xfrm>
            <a:off x="311700" y="445025"/>
            <a:ext cx="4185600" cy="590400"/>
          </a:xfrm>
          <a:prstGeom prst="rect">
            <a:avLst/>
          </a:prstGeom>
        </p:spPr>
        <p:txBody>
          <a:bodyPr anchorCtr="0" anchor="t" bIns="91425" lIns="91425" spcFirstLastPara="1" rIns="91425" wrap="square" tIns="91425">
            <a:normAutofit fontScale="90000"/>
          </a:bodyPr>
          <a:lstStyle/>
          <a:p>
            <a:pPr indent="0" lvl="0" marL="0" rtl="0" algn="l">
              <a:lnSpc>
                <a:spcPct val="166666"/>
              </a:lnSpc>
              <a:spcBef>
                <a:spcPts val="0"/>
              </a:spcBef>
              <a:spcAft>
                <a:spcPts val="0"/>
              </a:spcAft>
              <a:buNone/>
            </a:pPr>
            <a:r>
              <a:rPr b="1" lang="en" sz="1650"/>
              <a:t>Memory-mapped Loading With Optimised Data Loader</a:t>
            </a:r>
            <a:endParaRPr b="1" sz="1650"/>
          </a:p>
          <a:p>
            <a:pPr indent="0" lvl="0" marL="0" rtl="0" algn="l">
              <a:lnSpc>
                <a:spcPct val="166666"/>
              </a:lnSpc>
              <a:spcBef>
                <a:spcPts val="0"/>
              </a:spcBef>
              <a:spcAft>
                <a:spcPts val="0"/>
              </a:spcAft>
              <a:buNone/>
            </a:pPr>
            <a:r>
              <a:t/>
            </a:r>
            <a:endParaRPr/>
          </a:p>
          <a:p>
            <a:pPr indent="0" lvl="0" marL="0" rtl="0" algn="l">
              <a:lnSpc>
                <a:spcPct val="166666"/>
              </a:lnSpc>
              <a:spcBef>
                <a:spcPts val="0"/>
              </a:spcBef>
              <a:spcAft>
                <a:spcPts val="0"/>
              </a:spcAft>
              <a:buNone/>
            </a:pPr>
            <a:r>
              <a:t/>
            </a:r>
            <a:endParaRPr/>
          </a:p>
        </p:txBody>
      </p:sp>
      <p:sp>
        <p:nvSpPr>
          <p:cNvPr id="173" name="Google Shape;173;p30"/>
          <p:cNvSpPr txBox="1"/>
          <p:nvPr>
            <p:ph idx="1" type="body"/>
          </p:nvPr>
        </p:nvSpPr>
        <p:spPr>
          <a:xfrm>
            <a:off x="311700" y="1316925"/>
            <a:ext cx="4086300" cy="3603000"/>
          </a:xfrm>
          <a:prstGeom prst="rect">
            <a:avLst/>
          </a:prstGeom>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lang="en" sz="800">
                <a:solidFill>
                  <a:srgbClr val="6796E6"/>
                </a:solidFill>
                <a:highlight>
                  <a:srgbClr val="1F1F1F"/>
                </a:highlight>
                <a:latin typeface="Courier New"/>
                <a:ea typeface="Courier New"/>
                <a:cs typeface="Courier New"/>
                <a:sym typeface="Courier New"/>
              </a:rPr>
              <a:t>1.</a:t>
            </a:r>
            <a:r>
              <a:rPr lang="en" sz="800">
                <a:solidFill>
                  <a:srgbClr val="CCCCCC"/>
                </a:solidFill>
                <a:highlight>
                  <a:srgbClr val="1F1F1F"/>
                </a:highlight>
                <a:latin typeface="Courier New"/>
                <a:ea typeface="Courier New"/>
                <a:cs typeface="Courier New"/>
                <a:sym typeface="Courier New"/>
              </a:rPr>
              <a:t> </a:t>
            </a:r>
            <a:r>
              <a:rPr b="1" lang="en" sz="800">
                <a:solidFill>
                  <a:srgbClr val="569CD6"/>
                </a:solidFill>
                <a:highlight>
                  <a:srgbClr val="1F1F1F"/>
                </a:highlight>
                <a:latin typeface="Courier New"/>
                <a:ea typeface="Courier New"/>
                <a:cs typeface="Courier New"/>
                <a:sym typeface="Courier New"/>
              </a:rPr>
              <a:t>The implementation uses a two-tier caching system</a:t>
            </a:r>
            <a:r>
              <a:rPr lang="en" sz="800">
                <a:solidFill>
                  <a:srgbClr val="CCCCCC"/>
                </a:solidFill>
                <a:highlight>
                  <a:srgbClr val="1F1F1F"/>
                </a:highlight>
                <a:latin typeface="Courier New"/>
                <a:ea typeface="Courier New"/>
                <a:cs typeface="Courier New"/>
                <a:sym typeface="Courier New"/>
              </a:rPr>
              <a: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Memory mapping (</a:t>
            </a:r>
            <a:r>
              <a:rPr lang="en" sz="800">
                <a:solidFill>
                  <a:srgbClr val="CE9178"/>
                </a:solidFill>
                <a:highlight>
                  <a:srgbClr val="1F1F1F"/>
                </a:highlight>
                <a:latin typeface="Courier New"/>
                <a:ea typeface="Courier New"/>
                <a:cs typeface="Courier New"/>
                <a:sym typeface="Courier New"/>
              </a:rPr>
              <a:t>memmap_cache</a:t>
            </a:r>
            <a:r>
              <a:rPr lang="en" sz="800">
                <a:solidFill>
                  <a:srgbClr val="CCCCCC"/>
                </a:solidFill>
                <a:highlight>
                  <a:srgbClr val="1F1F1F"/>
                </a:highlight>
                <a:latin typeface="Courier New"/>
                <a:ea typeface="Courier New"/>
                <a:cs typeface="Courier New"/>
                <a:sym typeface="Courier New"/>
              </a:rPr>
              <a:t>) stores preprocessed images in virtual memory files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Process pool handles parallel preprocessing of uncached images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6796E6"/>
                </a:solidFill>
                <a:highlight>
                  <a:srgbClr val="1F1F1F"/>
                </a:highlight>
                <a:latin typeface="Courier New"/>
                <a:ea typeface="Courier New"/>
                <a:cs typeface="Courier New"/>
                <a:sym typeface="Courier New"/>
              </a:rPr>
              <a:t>2.</a:t>
            </a:r>
            <a:r>
              <a:rPr lang="en" sz="800">
                <a:solidFill>
                  <a:srgbClr val="CCCCCC"/>
                </a:solidFill>
                <a:highlight>
                  <a:srgbClr val="1F1F1F"/>
                </a:highlight>
                <a:latin typeface="Courier New"/>
                <a:ea typeface="Courier New"/>
                <a:cs typeface="Courier New"/>
                <a:sym typeface="Courier New"/>
              </a:rPr>
              <a:t> </a:t>
            </a:r>
            <a:r>
              <a:rPr b="1" lang="en" sz="800">
                <a:solidFill>
                  <a:srgbClr val="569CD6"/>
                </a:solidFill>
                <a:highlight>
                  <a:srgbClr val="1F1F1F"/>
                </a:highlight>
                <a:latin typeface="Courier New"/>
                <a:ea typeface="Courier New"/>
                <a:cs typeface="Courier New"/>
                <a:sym typeface="Courier New"/>
              </a:rPr>
              <a:t>The architecture provides</a:t>
            </a:r>
            <a:r>
              <a:rPr lang="en" sz="800">
                <a:solidFill>
                  <a:srgbClr val="CCCCCC"/>
                </a:solidFill>
                <a:highlight>
                  <a:srgbClr val="1F1F1F"/>
                </a:highlight>
                <a:latin typeface="Courier New"/>
                <a:ea typeface="Courier New"/>
                <a:cs typeface="Courier New"/>
                <a:sym typeface="Courier New"/>
              </a:rPr>
              <a: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Disk-backed storage of preprocessed data via memory mapping</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Parallel preprocessing for new images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Shared memory access across worker processes</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Fast random access to cached data</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6796E6"/>
                </a:solidFill>
                <a:highlight>
                  <a:srgbClr val="1F1F1F"/>
                </a:highlight>
                <a:latin typeface="Courier New"/>
                <a:ea typeface="Courier New"/>
                <a:cs typeface="Courier New"/>
                <a:sym typeface="Courier New"/>
              </a:rPr>
              <a:t>3.</a:t>
            </a:r>
            <a:r>
              <a:rPr lang="en" sz="800">
                <a:solidFill>
                  <a:srgbClr val="CCCCCC"/>
                </a:solidFill>
                <a:highlight>
                  <a:srgbClr val="1F1F1F"/>
                </a:highlight>
                <a:latin typeface="Courier New"/>
                <a:ea typeface="Courier New"/>
                <a:cs typeface="Courier New"/>
                <a:sym typeface="Courier New"/>
              </a:rPr>
              <a:t> </a:t>
            </a:r>
            <a:r>
              <a:rPr b="1" lang="en" sz="800">
                <a:solidFill>
                  <a:srgbClr val="569CD6"/>
                </a:solidFill>
                <a:highlight>
                  <a:srgbClr val="1F1F1F"/>
                </a:highlight>
                <a:latin typeface="Courier New"/>
                <a:ea typeface="Courier New"/>
                <a:cs typeface="Courier New"/>
                <a:sym typeface="Courier New"/>
              </a:rPr>
              <a:t>When accessing an image</a:t>
            </a:r>
            <a:r>
              <a:rPr lang="en" sz="800">
                <a:solidFill>
                  <a:srgbClr val="CCCCCC"/>
                </a:solidFill>
                <a:highlight>
                  <a:srgbClr val="1F1F1F"/>
                </a:highlight>
                <a:latin typeface="Courier New"/>
                <a:ea typeface="Courier New"/>
                <a:cs typeface="Courier New"/>
                <a:sym typeface="Courier New"/>
              </a:rPr>
              <a: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First checks memmap cache</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If missing, preprocesses in parallel and caches result</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Subsequent accesses read directly from memmap</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800">
                <a:solidFill>
                  <a:srgbClr val="CCCCCC"/>
                </a:solidFill>
                <a:highlight>
                  <a:srgbClr val="1F1F1F"/>
                </a:highlight>
                <a:latin typeface="Courier New"/>
                <a:ea typeface="Courier New"/>
                <a:cs typeface="Courier New"/>
                <a:sym typeface="Courier New"/>
              </a:rPr>
              <a:t>  </a:t>
            </a:r>
            <a:r>
              <a:rPr lang="en" sz="800">
                <a:solidFill>
                  <a:srgbClr val="6796E6"/>
                </a:solidFill>
                <a:highlight>
                  <a:srgbClr val="1F1F1F"/>
                </a:highlight>
                <a:latin typeface="Courier New"/>
                <a:ea typeface="Courier New"/>
                <a:cs typeface="Courier New"/>
                <a:sym typeface="Courier New"/>
              </a:rPr>
              <a:t>-</a:t>
            </a:r>
            <a:r>
              <a:rPr lang="en" sz="800">
                <a:solidFill>
                  <a:srgbClr val="CCCCCC"/>
                </a:solidFill>
                <a:highlight>
                  <a:srgbClr val="1F1F1F"/>
                </a:highlight>
                <a:latin typeface="Courier New"/>
                <a:ea typeface="Courier New"/>
                <a:cs typeface="Courier New"/>
                <a:sym typeface="Courier New"/>
              </a:rPr>
              <a:t> Avoids redundant preprocessing and memory duplication</a:t>
            </a:r>
            <a:endParaRPr sz="80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8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sz="800">
              <a:solidFill>
                <a:srgbClr val="6796E6"/>
              </a:solidFill>
              <a:highlight>
                <a:srgbClr val="1F1F1F"/>
              </a:highlight>
              <a:latin typeface="Courier New"/>
              <a:ea typeface="Courier New"/>
              <a:cs typeface="Courier New"/>
              <a:sym typeface="Courier New"/>
            </a:endParaRPr>
          </a:p>
        </p:txBody>
      </p:sp>
      <p:sp>
        <p:nvSpPr>
          <p:cNvPr id="174" name="Google Shape;174;p30"/>
          <p:cNvSpPr txBox="1"/>
          <p:nvPr/>
        </p:nvSpPr>
        <p:spPr>
          <a:xfrm>
            <a:off x="1002200" y="1184425"/>
            <a:ext cx="29019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0" y="0"/>
            <a:ext cx="5739849" cy="1577350"/>
          </a:xfrm>
          <a:prstGeom prst="rect">
            <a:avLst/>
          </a:prstGeom>
          <a:noFill/>
          <a:ln>
            <a:noFill/>
          </a:ln>
        </p:spPr>
      </p:pic>
      <p:sp>
        <p:nvSpPr>
          <p:cNvPr id="182" name="Google Shape;182;p31"/>
          <p:cNvSpPr txBox="1"/>
          <p:nvPr/>
        </p:nvSpPr>
        <p:spPr>
          <a:xfrm>
            <a:off x="5739850" y="66250"/>
            <a:ext cx="3346200" cy="1511100"/>
          </a:xfrm>
          <a:prstGeom prst="rect">
            <a:avLst/>
          </a:prstGeom>
          <a:noFill/>
          <a:ln>
            <a:noFill/>
          </a:ln>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b="1" lang="en" sz="1250">
                <a:solidFill>
                  <a:srgbClr val="569CD6"/>
                </a:solidFill>
                <a:highlight>
                  <a:srgbClr val="1F1F1F"/>
                </a:highlight>
                <a:latin typeface="Courier New"/>
                <a:ea typeface="Courier New"/>
                <a:cs typeface="Courier New"/>
                <a:sym typeface="Courier New"/>
              </a:rPr>
              <a:t>Loading time reduction</a:t>
            </a:r>
            <a:r>
              <a:rPr lang="en" sz="1250">
                <a:solidFill>
                  <a:srgbClr val="CCCCCC"/>
                </a:solidFill>
                <a:highlight>
                  <a:srgbClr val="1F1F1F"/>
                </a:highlight>
                <a:latin typeface="Courier New"/>
                <a:ea typeface="Courier New"/>
                <a:cs typeface="Courier New"/>
                <a:sym typeface="Courier New"/>
              </a:rPr>
              <a:t>: +50.00%</a:t>
            </a:r>
            <a:endParaRPr sz="12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250">
                <a:solidFill>
                  <a:srgbClr val="569CD6"/>
                </a:solidFill>
                <a:highlight>
                  <a:srgbClr val="1F1F1F"/>
                </a:highlight>
                <a:latin typeface="Courier New"/>
                <a:ea typeface="Courier New"/>
                <a:cs typeface="Courier New"/>
                <a:sym typeface="Courier New"/>
              </a:rPr>
              <a:t>Memory Usage Increase</a:t>
            </a:r>
            <a:r>
              <a:rPr lang="en" sz="1250">
                <a:solidFill>
                  <a:srgbClr val="CCCCCC"/>
                </a:solidFill>
                <a:highlight>
                  <a:srgbClr val="1F1F1F"/>
                </a:highlight>
                <a:latin typeface="Courier New"/>
                <a:ea typeface="Courier New"/>
                <a:cs typeface="Courier New"/>
                <a:sym typeface="Courier New"/>
              </a:rPr>
              <a:t>: +94.45%</a:t>
            </a:r>
            <a:endParaRPr sz="12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250">
                <a:solidFill>
                  <a:srgbClr val="569CD6"/>
                </a:solidFill>
                <a:highlight>
                  <a:srgbClr val="1F1F1F"/>
                </a:highlight>
                <a:latin typeface="Courier New"/>
                <a:ea typeface="Courier New"/>
                <a:cs typeface="Courier New"/>
                <a:sym typeface="Courier New"/>
              </a:rPr>
              <a:t>CPU Utilization Increase</a:t>
            </a:r>
            <a:r>
              <a:rPr lang="en" sz="1250">
                <a:solidFill>
                  <a:srgbClr val="CCCCCC"/>
                </a:solidFill>
                <a:highlight>
                  <a:srgbClr val="1F1F1F"/>
                </a:highlight>
                <a:latin typeface="Courier New"/>
                <a:ea typeface="Courier New"/>
                <a:cs typeface="Courier New"/>
                <a:sym typeface="Courier New"/>
              </a:rPr>
              <a:t>: 7.20%</a:t>
            </a:r>
            <a:endParaRPr sz="12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2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sz="1700">
              <a:solidFill>
                <a:schemeClr val="lt2"/>
              </a:solidFill>
            </a:endParaRPr>
          </a:p>
        </p:txBody>
      </p:sp>
      <p:pic>
        <p:nvPicPr>
          <p:cNvPr id="183" name="Google Shape;183;p31"/>
          <p:cNvPicPr preferRelativeResize="0"/>
          <p:nvPr/>
        </p:nvPicPr>
        <p:blipFill>
          <a:blip r:embed="rId4">
            <a:alphaModFix/>
          </a:blip>
          <a:stretch>
            <a:fillRect/>
          </a:stretch>
        </p:blipFill>
        <p:spPr>
          <a:xfrm>
            <a:off x="0" y="2134397"/>
            <a:ext cx="9144001" cy="30091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idx="1" type="body"/>
          </p:nvPr>
        </p:nvSpPr>
        <p:spPr>
          <a:xfrm>
            <a:off x="0" y="0"/>
            <a:ext cx="9144000" cy="5143500"/>
          </a:xfrm>
          <a:prstGeom prst="rect">
            <a:avLst/>
          </a:prstGeom>
        </p:spPr>
        <p:txBody>
          <a:bodyPr anchorCtr="0" anchor="t" bIns="91425" lIns="91425" spcFirstLastPara="1" rIns="91425" wrap="square" tIns="91425">
            <a:normAutofit fontScale="77500"/>
          </a:bodyPr>
          <a:lstStyle/>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1.</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Operational Stability</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While memmap showed better average batch loading times (0.67s vs 1.11s), the optimized loader demonstrated more consistent performance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This stability is crucial for production environments where predictable performance is often more valuable than raw speed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2.</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Resource Management</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Though baseline used less memory (~1GB), the optimized version's higher memory usage (~18GB) was a calculated tradeoff</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The consistent memory usage pattern in the optimized version suggests better resource predictability</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CPU utilization showed a moderate increase (17.49% vs 15.9% baseline) without excessive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3.</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Implementation Complexity vs Benefits</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The optimized loader achieved significant performance improvements without the complexity of memory mapping</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Traditional optimization techniques (like prefetching and pinned memory) provided reliable performance gains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The simpler architecture makes it easier to maintain and debug compared to memmap or Dask implementations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350">
                <a:solidFill>
                  <a:srgbClr val="569CD6"/>
                </a:solidFill>
                <a:highlight>
                  <a:srgbClr val="1F1F1F"/>
                </a:highlight>
                <a:latin typeface="Courier New"/>
                <a:ea typeface="Courier New"/>
                <a:cs typeface="Courier New"/>
                <a:sym typeface="Courier New"/>
              </a:rPr>
              <a:t>This balanced approach between performance, stability, and maintainability made the optimized data loader the most practical choice for production use.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t>Distributed Parallel Training Implementation with:  PyTorch DDP on CPU Setup</a:t>
            </a:r>
            <a:endParaRPr sz="3120"/>
          </a:p>
        </p:txBody>
      </p:sp>
      <p:pic>
        <p:nvPicPr>
          <p:cNvPr id="194" name="Google Shape;194;p33"/>
          <p:cNvPicPr preferRelativeResize="0"/>
          <p:nvPr/>
        </p:nvPicPr>
        <p:blipFill>
          <a:blip r:embed="rId3">
            <a:alphaModFix/>
          </a:blip>
          <a:stretch>
            <a:fillRect/>
          </a:stretch>
        </p:blipFill>
        <p:spPr>
          <a:xfrm>
            <a:off x="152400" y="1501450"/>
            <a:ext cx="8839204" cy="35650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4"/>
          <p:cNvSpPr txBox="1"/>
          <p:nvPr>
            <p:ph idx="1" type="body"/>
          </p:nvPr>
        </p:nvSpPr>
        <p:spPr>
          <a:xfrm>
            <a:off x="146050" y="108875"/>
            <a:ext cx="3688800" cy="2351100"/>
          </a:xfrm>
          <a:prstGeom prst="rect">
            <a:avLst/>
          </a:prstGeom>
        </p:spPr>
        <p:txBody>
          <a:bodyPr anchorCtr="0" anchor="t" bIns="91425" lIns="91425" spcFirstLastPara="1" rIns="91425" wrap="square" tIns="91425">
            <a:normAutofit fontScale="77500" lnSpcReduction="20000"/>
          </a:bodyPr>
          <a:lstStyle/>
          <a:p>
            <a:pPr indent="0" lvl="0" marL="0" rtl="0" algn="l">
              <a:lnSpc>
                <a:spcPct val="166666"/>
              </a:lnSpc>
              <a:spcBef>
                <a:spcPts val="0"/>
              </a:spcBef>
              <a:spcAft>
                <a:spcPts val="0"/>
              </a:spcAft>
              <a:buNone/>
            </a:pPr>
            <a:r>
              <a:rPr b="1" lang="en" sz="1350" u="sng">
                <a:solidFill>
                  <a:srgbClr val="CCCCCC"/>
                </a:solidFill>
                <a:highlight>
                  <a:srgbClr val="1F1F1F"/>
                </a:highlight>
                <a:latin typeface="Courier New"/>
                <a:ea typeface="Courier New"/>
                <a:cs typeface="Courier New"/>
                <a:sym typeface="Courier New"/>
              </a:rPr>
              <a:t>Metrics Tracked:</a:t>
            </a:r>
            <a:endParaRPr b="1" sz="1350" u="sng">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Average Training Loss</a:t>
            </a:r>
            <a:r>
              <a:rPr lang="en" sz="1350">
                <a:solidFill>
                  <a:srgbClr val="CCCCCC"/>
                </a:solidFill>
                <a:highlight>
                  <a:srgbClr val="1F1F1F"/>
                </a:highlight>
                <a:latin typeface="Courier New"/>
                <a:ea typeface="Courier New"/>
                <a:cs typeface="Courier New"/>
                <a:sym typeface="Courier New"/>
              </a:rPr>
              <a:t>: Average loss across all recorded steps for each configuration.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Elapsed Time</a:t>
            </a:r>
            <a:r>
              <a:rPr lang="en" sz="1350">
                <a:solidFill>
                  <a:srgbClr val="CCCCCC"/>
                </a:solidFill>
                <a:highlight>
                  <a:srgbClr val="1F1F1F"/>
                </a:highlight>
                <a:latin typeface="Courier New"/>
                <a:ea typeface="Courier New"/>
                <a:cs typeface="Courier New"/>
                <a:sym typeface="Courier New"/>
              </a:rPr>
              <a:t>: Total time taken for the training process.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Speedup</a:t>
            </a:r>
            <a:r>
              <a:rPr lang="en" sz="1350">
                <a:solidFill>
                  <a:srgbClr val="CCCCCC"/>
                </a:solidFill>
                <a:highlight>
                  <a:srgbClr val="1F1F1F"/>
                </a:highlight>
                <a:latin typeface="Courier New"/>
                <a:ea typeface="Courier New"/>
                <a:cs typeface="Courier New"/>
                <a:sym typeface="Courier New"/>
              </a:rPr>
              <a:t>: The improvement in training time compared to the baseline configuration.</a:t>
            </a:r>
            <a:endParaRPr sz="13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01" name="Google Shape;201;p34"/>
          <p:cNvPicPr preferRelativeResize="0"/>
          <p:nvPr/>
        </p:nvPicPr>
        <p:blipFill>
          <a:blip r:embed="rId3">
            <a:alphaModFix/>
          </a:blip>
          <a:stretch>
            <a:fillRect/>
          </a:stretch>
        </p:blipFill>
        <p:spPr>
          <a:xfrm>
            <a:off x="4050175" y="166847"/>
            <a:ext cx="4939873" cy="2057474"/>
          </a:xfrm>
          <a:prstGeom prst="rect">
            <a:avLst/>
          </a:prstGeom>
          <a:noFill/>
          <a:ln>
            <a:noFill/>
          </a:ln>
        </p:spPr>
      </p:pic>
      <p:pic>
        <p:nvPicPr>
          <p:cNvPr id="202" name="Google Shape;202;p34"/>
          <p:cNvPicPr preferRelativeResize="0"/>
          <p:nvPr/>
        </p:nvPicPr>
        <p:blipFill>
          <a:blip r:embed="rId4">
            <a:alphaModFix/>
          </a:blip>
          <a:stretch>
            <a:fillRect/>
          </a:stretch>
        </p:blipFill>
        <p:spPr>
          <a:xfrm>
            <a:off x="487175" y="2304514"/>
            <a:ext cx="8065417" cy="534475"/>
          </a:xfrm>
          <a:prstGeom prst="rect">
            <a:avLst/>
          </a:prstGeom>
          <a:noFill/>
          <a:ln>
            <a:noFill/>
          </a:ln>
        </p:spPr>
      </p:pic>
      <p:pic>
        <p:nvPicPr>
          <p:cNvPr id="203" name="Google Shape;203;p34"/>
          <p:cNvPicPr preferRelativeResize="0"/>
          <p:nvPr/>
        </p:nvPicPr>
        <p:blipFill>
          <a:blip r:embed="rId5">
            <a:alphaModFix/>
          </a:blip>
          <a:stretch>
            <a:fillRect/>
          </a:stretch>
        </p:blipFill>
        <p:spPr>
          <a:xfrm>
            <a:off x="1354975" y="3013389"/>
            <a:ext cx="6030480" cy="19997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5"/>
          <p:cNvPicPr preferRelativeResize="0"/>
          <p:nvPr/>
        </p:nvPicPr>
        <p:blipFill>
          <a:blip r:embed="rId3">
            <a:alphaModFix/>
          </a:blip>
          <a:stretch>
            <a:fillRect/>
          </a:stretch>
        </p:blipFill>
        <p:spPr>
          <a:xfrm>
            <a:off x="778575" y="128000"/>
            <a:ext cx="7578576" cy="488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6"/>
          <p:cNvPicPr preferRelativeResize="0"/>
          <p:nvPr/>
        </p:nvPicPr>
        <p:blipFill>
          <a:blip r:embed="rId3">
            <a:alphaModFix/>
          </a:blip>
          <a:stretch>
            <a:fillRect/>
          </a:stretch>
        </p:blipFill>
        <p:spPr>
          <a:xfrm>
            <a:off x="579889" y="0"/>
            <a:ext cx="7984222"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7"/>
          <p:cNvSpPr txBox="1"/>
          <p:nvPr>
            <p:ph idx="1" type="body"/>
          </p:nvPr>
        </p:nvSpPr>
        <p:spPr>
          <a:xfrm>
            <a:off x="0" y="0"/>
            <a:ext cx="9144000" cy="5143500"/>
          </a:xfrm>
          <a:prstGeom prst="rect">
            <a:avLst/>
          </a:prstGeom>
        </p:spPr>
        <p:txBody>
          <a:bodyPr anchorCtr="0" anchor="t" bIns="91425" lIns="91425" spcFirstLastPara="1" rIns="91425" wrap="square" tIns="91425">
            <a:normAutofit fontScale="92500" lnSpcReduction="20000"/>
          </a:bodyPr>
          <a:lstStyle/>
          <a:p>
            <a:pPr indent="0" lvl="0" marL="0" rtl="0" algn="l">
              <a:lnSpc>
                <a:spcPct val="166666"/>
              </a:lnSpc>
              <a:spcBef>
                <a:spcPts val="0"/>
              </a:spcBef>
              <a:spcAft>
                <a:spcPts val="0"/>
              </a:spcAft>
              <a:buNone/>
            </a:pPr>
            <a:r>
              <a:rPr b="1" lang="en" sz="1750">
                <a:solidFill>
                  <a:srgbClr val="569CD6"/>
                </a:solidFill>
                <a:highlight>
                  <a:srgbClr val="1F1F1F"/>
                </a:highlight>
                <a:latin typeface="Courier New"/>
                <a:ea typeface="Courier New"/>
                <a:cs typeface="Courier New"/>
                <a:sym typeface="Courier New"/>
              </a:rPr>
              <a:t>Analysis of Multi-CPU Training Metrics</a:t>
            </a:r>
            <a:endParaRPr b="1" sz="175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550">
                <a:solidFill>
                  <a:srgbClr val="569CD6"/>
                </a:solidFill>
                <a:highlight>
                  <a:srgbClr val="1F1F1F"/>
                </a:highlight>
                <a:latin typeface="Courier New"/>
                <a:ea typeface="Courier New"/>
                <a:cs typeface="Courier New"/>
                <a:sym typeface="Courier New"/>
              </a:rPr>
              <a:t>Elapsed Time vs. Number of CPUs</a:t>
            </a:r>
            <a:endParaRPr b="1" sz="155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Observation</a:t>
            </a:r>
            <a:r>
              <a:rPr lang="en" sz="1350">
                <a:solidFill>
                  <a:srgbClr val="CCCCCC"/>
                </a:solidFill>
                <a:highlight>
                  <a:srgbClr val="1F1F1F"/>
                </a:highlight>
                <a:latin typeface="Courier New"/>
                <a:ea typeface="Courier New"/>
                <a:cs typeface="Courier New"/>
                <a:sym typeface="Courier New"/>
              </a:rPr>
              <a:t>: Elapsed time drops significantly from 2 to 4 CPUs, showing efficient scaling. Beyond 4 CPUs, the time increases slightly due to synchronization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Insight</a:t>
            </a:r>
            <a:r>
              <a:rPr lang="en" sz="1350">
                <a:solidFill>
                  <a:srgbClr val="CCCCCC"/>
                </a:solidFill>
                <a:highlight>
                  <a:srgbClr val="1F1F1F"/>
                </a:highlight>
                <a:latin typeface="Courier New"/>
                <a:ea typeface="Courier New"/>
                <a:cs typeface="Courier New"/>
                <a:sym typeface="Courier New"/>
              </a:rPr>
              <a:t>: </a:t>
            </a:r>
            <a:r>
              <a:rPr b="1" lang="en" sz="1350">
                <a:solidFill>
                  <a:srgbClr val="CCCCCC"/>
                </a:solidFill>
                <a:highlight>
                  <a:srgbClr val="1F1F1F"/>
                </a:highlight>
                <a:latin typeface="Courier New"/>
                <a:ea typeface="Courier New"/>
                <a:cs typeface="Courier New"/>
                <a:sym typeface="Courier New"/>
              </a:rPr>
              <a:t>4 CPUs achieve the best training speed with minimal coordination costs.</a:t>
            </a:r>
            <a:endParaRPr b="1"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658">
                <a:solidFill>
                  <a:srgbClr val="569CD6"/>
                </a:solidFill>
                <a:highlight>
                  <a:srgbClr val="1F1F1F"/>
                </a:highlight>
                <a:latin typeface="Courier New"/>
                <a:ea typeface="Courier New"/>
                <a:cs typeface="Courier New"/>
                <a:sym typeface="Courier New"/>
              </a:rPr>
              <a:t>Speedup vs. Number of CPUs</a:t>
            </a:r>
            <a:endParaRPr b="1" sz="1658">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Observation</a:t>
            </a:r>
            <a:r>
              <a:rPr lang="en" sz="1350">
                <a:solidFill>
                  <a:srgbClr val="CCCCCC"/>
                </a:solidFill>
                <a:highlight>
                  <a:srgbClr val="1F1F1F"/>
                </a:highlight>
                <a:latin typeface="Courier New"/>
                <a:ea typeface="Courier New"/>
                <a:cs typeface="Courier New"/>
                <a:sym typeface="Courier New"/>
              </a:rPr>
              <a:t>: Speedup peaks at 4 CPUs. Adding more CPUs reduces efficiency due to increased communication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Insight</a:t>
            </a:r>
            <a:r>
              <a:rPr lang="en" sz="1350">
                <a:solidFill>
                  <a:srgbClr val="CCCCCC"/>
                </a:solidFill>
                <a:highlight>
                  <a:srgbClr val="1F1F1F"/>
                </a:highlight>
                <a:latin typeface="Courier New"/>
                <a:ea typeface="Courier New"/>
                <a:cs typeface="Courier New"/>
                <a:sym typeface="Courier New"/>
              </a:rPr>
              <a:t>: </a:t>
            </a:r>
            <a:r>
              <a:rPr b="1" lang="en" sz="1350">
                <a:solidFill>
                  <a:srgbClr val="CCCCCC"/>
                </a:solidFill>
                <a:highlight>
                  <a:srgbClr val="1F1F1F"/>
                </a:highlight>
                <a:latin typeface="Courier New"/>
                <a:ea typeface="Courier New"/>
                <a:cs typeface="Courier New"/>
                <a:sym typeface="Courier New"/>
              </a:rPr>
              <a:t>Performance gains diminish as overhead dominates for higher CPU counts.</a:t>
            </a:r>
            <a:endParaRPr b="1"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666">
                <a:solidFill>
                  <a:srgbClr val="569CD6"/>
                </a:solidFill>
                <a:highlight>
                  <a:srgbClr val="1F1F1F"/>
                </a:highlight>
                <a:latin typeface="Courier New"/>
                <a:ea typeface="Courier New"/>
                <a:cs typeface="Courier New"/>
                <a:sym typeface="Courier New"/>
              </a:rPr>
              <a:t>Key Takeaways</a:t>
            </a:r>
            <a:endParaRPr b="1" sz="1666">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Optimal Configuration</a:t>
            </a:r>
            <a:r>
              <a:rPr lang="en" sz="1350">
                <a:solidFill>
                  <a:srgbClr val="CCCCCC"/>
                </a:solidFill>
                <a:highlight>
                  <a:srgbClr val="1F1F1F"/>
                </a:highlight>
                <a:latin typeface="Courier New"/>
                <a:ea typeface="Courier New"/>
                <a:cs typeface="Courier New"/>
                <a:sym typeface="Courier New"/>
              </a:rPr>
              <a:t>: 4 CPUs provide the best balance between speed and efficiency.</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Limitation</a:t>
            </a:r>
            <a:r>
              <a:rPr lang="en" sz="1350">
                <a:solidFill>
                  <a:srgbClr val="CCCCCC"/>
                </a:solidFill>
                <a:highlight>
                  <a:srgbClr val="1F1F1F"/>
                </a:highlight>
                <a:latin typeface="Courier New"/>
                <a:ea typeface="Courier New"/>
                <a:cs typeface="Courier New"/>
                <a:sym typeface="Courier New"/>
              </a:rPr>
              <a:t>: </a:t>
            </a:r>
            <a:r>
              <a:rPr b="1" lang="en" sz="1350">
                <a:solidFill>
                  <a:srgbClr val="CCCCCC"/>
                </a:solidFill>
                <a:highlight>
                  <a:srgbClr val="1F1F1F"/>
                </a:highlight>
                <a:latin typeface="Courier New"/>
                <a:ea typeface="Courier New"/>
                <a:cs typeface="Courier New"/>
                <a:sym typeface="Courier New"/>
              </a:rPr>
              <a:t>Synchronization overhead impacts scalability beyond 4 CPUs.</a:t>
            </a:r>
            <a:endParaRPr b="1" sz="13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253725" y="9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Distributed GPU Training Using PyTorch</a:t>
            </a:r>
            <a:endParaRPr/>
          </a:p>
        </p:txBody>
      </p:sp>
      <p:sp>
        <p:nvSpPr>
          <p:cNvPr id="229" name="Google Shape;22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8"/>
          <p:cNvPicPr preferRelativeResize="0"/>
          <p:nvPr/>
        </p:nvPicPr>
        <p:blipFill>
          <a:blip r:embed="rId3">
            <a:alphaModFix/>
          </a:blip>
          <a:stretch>
            <a:fillRect/>
          </a:stretch>
        </p:blipFill>
        <p:spPr>
          <a:xfrm>
            <a:off x="91100" y="794746"/>
            <a:ext cx="9144003" cy="1777008"/>
          </a:xfrm>
          <a:prstGeom prst="rect">
            <a:avLst/>
          </a:prstGeom>
          <a:noFill/>
          <a:ln>
            <a:noFill/>
          </a:ln>
        </p:spPr>
      </p:pic>
      <p:pic>
        <p:nvPicPr>
          <p:cNvPr id="231" name="Google Shape;231;p38"/>
          <p:cNvPicPr preferRelativeResize="0"/>
          <p:nvPr/>
        </p:nvPicPr>
        <p:blipFill>
          <a:blip r:embed="rId4">
            <a:alphaModFix/>
          </a:blip>
          <a:stretch>
            <a:fillRect/>
          </a:stretch>
        </p:blipFill>
        <p:spPr>
          <a:xfrm>
            <a:off x="-57975" y="3002452"/>
            <a:ext cx="9144003" cy="18484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9"/>
          <p:cNvPicPr preferRelativeResize="0"/>
          <p:nvPr/>
        </p:nvPicPr>
        <p:blipFill>
          <a:blip r:embed="rId3">
            <a:alphaModFix/>
          </a:blip>
          <a:stretch>
            <a:fillRect/>
          </a:stretch>
        </p:blipFill>
        <p:spPr>
          <a:xfrm>
            <a:off x="0" y="-9"/>
            <a:ext cx="9144003" cy="1750219"/>
          </a:xfrm>
          <a:prstGeom prst="rect">
            <a:avLst/>
          </a:prstGeom>
          <a:noFill/>
          <a:ln>
            <a:noFill/>
          </a:ln>
        </p:spPr>
      </p:pic>
      <p:pic>
        <p:nvPicPr>
          <p:cNvPr id="239" name="Google Shape;239;p39"/>
          <p:cNvPicPr preferRelativeResize="0"/>
          <p:nvPr/>
        </p:nvPicPr>
        <p:blipFill>
          <a:blip r:embed="rId4">
            <a:alphaModFix/>
          </a:blip>
          <a:stretch>
            <a:fillRect/>
          </a:stretch>
        </p:blipFill>
        <p:spPr>
          <a:xfrm>
            <a:off x="0" y="1791600"/>
            <a:ext cx="6034699" cy="2428175"/>
          </a:xfrm>
          <a:prstGeom prst="rect">
            <a:avLst/>
          </a:prstGeom>
          <a:noFill/>
          <a:ln>
            <a:noFill/>
          </a:ln>
        </p:spPr>
      </p:pic>
      <p:pic>
        <p:nvPicPr>
          <p:cNvPr id="240" name="Google Shape;240;p39"/>
          <p:cNvPicPr preferRelativeResize="0"/>
          <p:nvPr/>
        </p:nvPicPr>
        <p:blipFill>
          <a:blip r:embed="rId5">
            <a:alphaModFix/>
          </a:blip>
          <a:stretch>
            <a:fillRect/>
          </a:stretch>
        </p:blipFill>
        <p:spPr>
          <a:xfrm>
            <a:off x="5821172" y="1750200"/>
            <a:ext cx="3248278" cy="175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40"/>
          <p:cNvPicPr preferRelativeResize="0"/>
          <p:nvPr/>
        </p:nvPicPr>
        <p:blipFill>
          <a:blip r:embed="rId3">
            <a:alphaModFix/>
          </a:blip>
          <a:stretch>
            <a:fillRect/>
          </a:stretch>
        </p:blipFill>
        <p:spPr>
          <a:xfrm>
            <a:off x="0" y="-1"/>
            <a:ext cx="9144000" cy="36330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3" name="Google Shape;253;p41"/>
          <p:cNvSpPr txBox="1"/>
          <p:nvPr>
            <p:ph idx="1" type="body"/>
          </p:nvPr>
        </p:nvSpPr>
        <p:spPr>
          <a:xfrm>
            <a:off x="57975" y="-49700"/>
            <a:ext cx="9086100" cy="5193300"/>
          </a:xfrm>
          <a:prstGeom prst="rect">
            <a:avLst/>
          </a:prstGeom>
        </p:spPr>
        <p:txBody>
          <a:bodyPr anchorCtr="0" anchor="t" bIns="91425" lIns="91425" spcFirstLastPara="1" rIns="91425" wrap="square" tIns="91425">
            <a:normAutofit fontScale="70000" lnSpcReduction="20000"/>
          </a:bodyPr>
          <a:lstStyle/>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1.</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Training Time</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Single GPU: 403.41s (baseline)</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4 GPUs: 168.99s (58% reduction)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Diminishing returns after 3 GPUs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2.</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Speedup Scaling</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2 GPUs: 1.59x</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3 GPUs: 2.31x</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4 GPUs: 2.39x</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Sub-linear scaling indicates communication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3.</a:t>
            </a:r>
            <a:r>
              <a:rPr lang="en" sz="1350">
                <a:solidFill>
                  <a:srgbClr val="CCCCCC"/>
                </a:solidFill>
                <a:highlight>
                  <a:srgbClr val="1F1F1F"/>
                </a:highlight>
                <a:latin typeface="Courier New"/>
                <a:ea typeface="Courier New"/>
                <a:cs typeface="Courier New"/>
                <a:sym typeface="Courier New"/>
              </a:rPr>
              <a:t> </a:t>
            </a:r>
            <a:r>
              <a:rPr b="1" lang="en" sz="1350">
                <a:solidFill>
                  <a:srgbClr val="569CD6"/>
                </a:solidFill>
                <a:highlight>
                  <a:srgbClr val="1F1F1F"/>
                </a:highlight>
                <a:latin typeface="Courier New"/>
                <a:ea typeface="Courier New"/>
                <a:cs typeface="Courier New"/>
                <a:sym typeface="Courier New"/>
              </a:rPr>
              <a:t>Parallel Efficiency</a:t>
            </a:r>
            <a:r>
              <a:rPr lang="en" sz="1350">
                <a:solidFill>
                  <a:srgbClr val="CCCCCC"/>
                </a:solidFill>
                <a:highlight>
                  <a:srgbClr val="1F1F1F"/>
                </a:highlight>
                <a:latin typeface="Courier New"/>
                <a:ea typeface="Courier New"/>
                <a:cs typeface="Courier New"/>
                <a:sym typeface="Courier New"/>
              </a:rPr>
              <a:t>:</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2 GPUs: 79.4% (good parallelization)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3 GPUs: 77.1% (maintained efficiency)</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4 GPUs: 59.7% (significant drop)</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Efficiency loss likely due to:</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Inter-GPU communication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Resource contention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CCCCCC"/>
                </a:solidFill>
                <a:highlight>
                  <a:srgbClr val="1F1F1F"/>
                </a:highlight>
                <a:latin typeface="Courier New"/>
                <a:ea typeface="Courier New"/>
                <a:cs typeface="Courier New"/>
                <a:sym typeface="Courier New"/>
              </a:rPr>
              <a:t> </a:t>
            </a: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Load balancing issues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904">
                <a:solidFill>
                  <a:srgbClr val="569CD6"/>
                </a:solidFill>
                <a:highlight>
                  <a:srgbClr val="1F1F1F"/>
                </a:highlight>
                <a:latin typeface="Courier New"/>
                <a:ea typeface="Courier New"/>
                <a:cs typeface="Courier New"/>
                <a:sym typeface="Courier New"/>
              </a:rPr>
              <a:t>Key Insight</a:t>
            </a:r>
            <a:r>
              <a:rPr lang="en" sz="1904">
                <a:solidFill>
                  <a:srgbClr val="CCCCCC"/>
                </a:solidFill>
                <a:highlight>
                  <a:srgbClr val="1F1F1F"/>
                </a:highlight>
                <a:latin typeface="Courier New"/>
                <a:ea typeface="Courier New"/>
                <a:cs typeface="Courier New"/>
                <a:sym typeface="Courier New"/>
              </a:rPr>
              <a:t>: </a:t>
            </a:r>
            <a:r>
              <a:rPr b="1" lang="en" sz="1904">
                <a:solidFill>
                  <a:srgbClr val="CCCCCC"/>
                </a:solidFill>
                <a:highlight>
                  <a:srgbClr val="1F1F1F"/>
                </a:highlight>
                <a:latin typeface="Courier New"/>
                <a:ea typeface="Courier New"/>
                <a:cs typeface="Courier New"/>
                <a:sym typeface="Courier New"/>
              </a:rPr>
              <a:t>Optimal performance at 3 GPUs balancing speedup vs efficiency. Adding 4th GPU provides minimal benefit (only 3% additional speedup) with 17.4% efficiency loss.</a:t>
            </a:r>
            <a:endParaRPr b="1" sz="1904">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 name="Google Shape;70;p15"/>
          <p:cNvPicPr preferRelativeResize="0"/>
          <p:nvPr/>
        </p:nvPicPr>
        <p:blipFill rotWithShape="1">
          <a:blip r:embed="rId3">
            <a:alphaModFix/>
          </a:blip>
          <a:srcRect b="0" l="0" r="0" t="0"/>
          <a:stretch/>
        </p:blipFill>
        <p:spPr>
          <a:xfrm>
            <a:off x="0" y="22324"/>
            <a:ext cx="9144003" cy="5098853"/>
          </a:xfrm>
          <a:prstGeom prst="rect">
            <a:avLst/>
          </a:prstGeom>
          <a:noFill/>
          <a:ln>
            <a:noFill/>
          </a:ln>
        </p:spPr>
      </p:pic>
      <p:pic>
        <p:nvPicPr>
          <p:cNvPr id="71" name="Google Shape;71;p15"/>
          <p:cNvPicPr preferRelativeResize="0"/>
          <p:nvPr/>
        </p:nvPicPr>
        <p:blipFill rotWithShape="1">
          <a:blip r:embed="rId4">
            <a:alphaModFix/>
          </a:blip>
          <a:srcRect b="-3810" l="1220" r="-1219" t="3810"/>
          <a:stretch/>
        </p:blipFill>
        <p:spPr>
          <a:xfrm>
            <a:off x="41278" y="22337"/>
            <a:ext cx="11339346" cy="49997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Mixed </a:t>
            </a:r>
            <a:r>
              <a:rPr lang="en"/>
              <a:t>Precision</a:t>
            </a:r>
            <a:r>
              <a:rPr lang="en"/>
              <a:t> Comparison on T4</a:t>
            </a:r>
            <a:endParaRPr/>
          </a:p>
        </p:txBody>
      </p:sp>
      <p:sp>
        <p:nvSpPr>
          <p:cNvPr id="259" name="Google Shape;25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42"/>
          <p:cNvPicPr preferRelativeResize="0"/>
          <p:nvPr/>
        </p:nvPicPr>
        <p:blipFill>
          <a:blip r:embed="rId3">
            <a:alphaModFix/>
          </a:blip>
          <a:stretch>
            <a:fillRect/>
          </a:stretch>
        </p:blipFill>
        <p:spPr>
          <a:xfrm>
            <a:off x="47725" y="1152475"/>
            <a:ext cx="5180550" cy="2689899"/>
          </a:xfrm>
          <a:prstGeom prst="rect">
            <a:avLst/>
          </a:prstGeom>
          <a:noFill/>
          <a:ln>
            <a:noFill/>
          </a:ln>
        </p:spPr>
      </p:pic>
      <p:pic>
        <p:nvPicPr>
          <p:cNvPr id="261" name="Google Shape;261;p42"/>
          <p:cNvPicPr preferRelativeResize="0"/>
          <p:nvPr/>
        </p:nvPicPr>
        <p:blipFill rotWithShape="1">
          <a:blip r:embed="rId4">
            <a:alphaModFix/>
          </a:blip>
          <a:srcRect b="-81126" l="-129842" r="-1853" t="-36312"/>
          <a:stretch/>
        </p:blipFill>
        <p:spPr>
          <a:xfrm>
            <a:off x="0" y="367950"/>
            <a:ext cx="9143999" cy="468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7" name="Google Shape;26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43"/>
          <p:cNvPicPr preferRelativeResize="0"/>
          <p:nvPr/>
        </p:nvPicPr>
        <p:blipFill>
          <a:blip r:embed="rId3">
            <a:alphaModFix/>
          </a:blip>
          <a:stretch>
            <a:fillRect/>
          </a:stretch>
        </p:blipFill>
        <p:spPr>
          <a:xfrm>
            <a:off x="261050" y="0"/>
            <a:ext cx="8621902"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4" name="Google Shape;27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Christofel. (2024, January 30). Advanced Fast &amp; Accurate Lane Detection using RESA. https://www.kaggle.com/code/christofel04/advanced-fast-accurate-lane-detection-using-resa</a:t>
            </a:r>
            <a:endParaRPr/>
          </a:p>
          <a:p>
            <a:pPr indent="0" lvl="0" marL="0" rtl="0" algn="l">
              <a:spcBef>
                <a:spcPts val="1200"/>
              </a:spcBef>
              <a:spcAft>
                <a:spcPts val="0"/>
              </a:spcAft>
              <a:buNone/>
            </a:pPr>
            <a:r>
              <a:rPr lang="en"/>
              <a:t>Papers with Code - Robust Lane Detection through Self Pre-training with Masked Sequential Autoencoders and Fine-tuning with Customized PolyLoss. (2023, May 26). https://paperswithcode.com/paper/robust-lane-detection-through-self-pre</a:t>
            </a:r>
            <a:endParaRPr/>
          </a:p>
          <a:p>
            <a:pPr indent="0" lvl="0" marL="0" rtl="0" algn="l">
              <a:spcBef>
                <a:spcPts val="1200"/>
              </a:spcBef>
              <a:spcAft>
                <a:spcPts val="0"/>
              </a:spcAft>
              <a:buNone/>
            </a:pPr>
            <a:r>
              <a:rPr lang="en"/>
              <a:t>ZJULearning. (n.d.). GitHub - ZJULearning/resa: Implementation of our paper “RESA: Recurrent Feature-Shift Aggregator for Lane Detection” in AAAI2021. GitHub. https://github.com/ZJULearning/resa</a:t>
            </a:r>
            <a:endParaRPr/>
          </a:p>
          <a:p>
            <a:pPr indent="0" lvl="0" marL="0" rtl="0" algn="l">
              <a:spcBef>
                <a:spcPts val="1200"/>
              </a:spcBef>
              <a:spcAft>
                <a:spcPts val="0"/>
              </a:spcAft>
              <a:buNone/>
            </a:pPr>
            <a:r>
              <a:rPr lang="en"/>
              <a:t>Christofel. (2024, January 30). Advanced Fast &amp; Accurate Lane Detection using RESA. https://www.kaggle.com/code/christofel04/advanced-fast-accurate-lane-detection-using-resa</a:t>
            </a:r>
            <a:endParaRPr/>
          </a:p>
          <a:p>
            <a:pPr indent="0" lvl="0" marL="0" rtl="0" algn="l">
              <a:spcBef>
                <a:spcPts val="1200"/>
              </a:spcBef>
              <a:spcAft>
                <a:spcPts val="0"/>
              </a:spcAft>
              <a:buNone/>
            </a:pPr>
            <a:r>
              <a:rPr lang="en"/>
              <a:t>Papers with Code - Robust Lane Detection through Self Pre-training with Masked Sequential Autoencoders and Fine-tuning with Customized PolyLoss. (2023, May 26). https://paperswithcode.com/paper/robust-lane-detection-through-self-pre</a:t>
            </a:r>
            <a:endParaRPr/>
          </a:p>
          <a:p>
            <a:pPr indent="0" lvl="0" marL="0" rtl="0" algn="l">
              <a:spcBef>
                <a:spcPts val="1200"/>
              </a:spcBef>
              <a:spcAft>
                <a:spcPts val="0"/>
              </a:spcAft>
              <a:buNone/>
            </a:pPr>
            <a:r>
              <a:rPr lang="en"/>
              <a:t>ZJULearning. (n.d.). GitHub - ZJULearning/resa: Implementation of our paper “RESA: Recurrent Feature-Shift Aggregator for Lane Detection” in AAAI2021. GitHub. https://github.com/ZJULearning/resa</a:t>
            </a:r>
            <a:endParaRPr/>
          </a:p>
          <a:p>
            <a:pPr indent="0" lvl="0" marL="0" rtl="0" algn="l">
              <a:spcBef>
                <a:spcPts val="1200"/>
              </a:spcBef>
              <a:spcAft>
                <a:spcPts val="0"/>
              </a:spcAft>
              <a:buNone/>
            </a:pPr>
            <a:r>
              <a:rPr lang="en"/>
              <a:t>TuSimple. (2021, November 22). Kaggle. https://www.kaggle.com/datasets/manideep1108/tusimple/</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flipH="1" rot="10800000">
            <a:off x="311700" y="215225"/>
            <a:ext cx="8520600" cy="22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0" name="Google Shape;280;p45"/>
          <p:cNvSpPr txBox="1"/>
          <p:nvPr>
            <p:ph idx="1" type="body"/>
          </p:nvPr>
        </p:nvSpPr>
        <p:spPr>
          <a:xfrm>
            <a:off x="311700" y="5975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3500"/>
          </a:p>
          <a:p>
            <a:pPr indent="0" lvl="0" marL="0" rtl="0" algn="ctr">
              <a:spcBef>
                <a:spcPts val="1200"/>
              </a:spcBef>
              <a:spcAft>
                <a:spcPts val="0"/>
              </a:spcAft>
              <a:buNone/>
            </a:pPr>
            <a:r>
              <a:t/>
            </a:r>
            <a:endParaRPr b="1" sz="3500"/>
          </a:p>
          <a:p>
            <a:pPr indent="0" lvl="0" marL="0" rtl="0" algn="ctr">
              <a:spcBef>
                <a:spcPts val="1200"/>
              </a:spcBef>
              <a:spcAft>
                <a:spcPts val="1200"/>
              </a:spcAft>
              <a:buNone/>
            </a:pPr>
            <a:r>
              <a:rPr b="1" lang="en" sz="4700"/>
              <a:t>Thank you</a:t>
            </a:r>
            <a:endParaRPr b="1" sz="4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5105100" y="231900"/>
            <a:ext cx="3727200" cy="4787400"/>
          </a:xfrm>
          <a:prstGeom prst="rect">
            <a:avLst/>
          </a:prstGeom>
        </p:spPr>
        <p:txBody>
          <a:bodyPr anchorCtr="0" anchor="t" bIns="91425" lIns="91425" spcFirstLastPara="1" rIns="91425" wrap="square" tIns="91425">
            <a:normAutofit fontScale="55000" lnSpcReduction="20000"/>
          </a:bodyPr>
          <a:lstStyle/>
          <a:p>
            <a:pPr indent="0" lvl="0" marL="0" rtl="0" algn="l">
              <a:lnSpc>
                <a:spcPct val="166666"/>
              </a:lnSpc>
              <a:spcBef>
                <a:spcPts val="0"/>
              </a:spcBef>
              <a:spcAft>
                <a:spcPts val="0"/>
              </a:spcAft>
              <a:buNone/>
            </a:pPr>
            <a:r>
              <a:rPr b="1" lang="en" sz="2700">
                <a:solidFill>
                  <a:srgbClr val="569CD6"/>
                </a:solidFill>
                <a:highlight>
                  <a:srgbClr val="1F1F1F"/>
                </a:highlight>
                <a:latin typeface="Courier New"/>
                <a:ea typeface="Courier New"/>
                <a:cs typeface="Courier New"/>
                <a:sym typeface="Courier New"/>
              </a:rPr>
              <a:t>Dask Configuration Analysis</a:t>
            </a:r>
            <a:endParaRPr b="1" sz="270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a:solidFill>
                  <a:srgbClr val="569CD6"/>
                </a:solidFill>
                <a:highlight>
                  <a:srgbClr val="1F1F1F"/>
                </a:highlight>
                <a:latin typeface="Courier New"/>
                <a:ea typeface="Courier New"/>
                <a:cs typeface="Courier New"/>
                <a:sym typeface="Courier New"/>
              </a:rPr>
              <a:t>Parallel Processing Setup</a:t>
            </a:r>
            <a:endParaRPr b="1">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Utilizes Dask's distributed computing capabilities with 5 workers for parallel image processing</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Implements chunk-based processing using </a:t>
            </a:r>
            <a:r>
              <a:rPr lang="en" sz="1350">
                <a:solidFill>
                  <a:srgbClr val="CE9178"/>
                </a:solidFill>
                <a:highlight>
                  <a:srgbClr val="1F1F1F"/>
                </a:highlight>
                <a:latin typeface="Courier New"/>
                <a:ea typeface="Courier New"/>
                <a:cs typeface="Courier New"/>
                <a:sym typeface="Courier New"/>
              </a:rPr>
              <a:t>`da.from_array`</a:t>
            </a:r>
            <a:r>
              <a:rPr lang="en" sz="1350">
                <a:solidFill>
                  <a:srgbClr val="CCCCCC"/>
                </a:solidFill>
                <a:highlight>
                  <a:srgbClr val="1F1F1F"/>
                </a:highlight>
                <a:latin typeface="Courier New"/>
                <a:ea typeface="Courier New"/>
                <a:cs typeface="Courier New"/>
                <a:sym typeface="Courier New"/>
              </a:rPr>
              <a:t> with automatic chunk size determination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Combines parallel processing with DataLoader's built-in multiprocessing (5 workers) for nested parallelism</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a:solidFill>
                  <a:srgbClr val="569CD6"/>
                </a:solidFill>
                <a:highlight>
                  <a:srgbClr val="1F1F1F"/>
                </a:highlight>
                <a:latin typeface="Courier New"/>
                <a:ea typeface="Courier New"/>
                <a:cs typeface="Courier New"/>
                <a:sym typeface="Courier New"/>
              </a:rPr>
              <a:t>Memory Optimization</a:t>
            </a:r>
            <a:endParaRPr b="1">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Uses pinned memory (</a:t>
            </a:r>
            <a:r>
              <a:rPr lang="en" sz="1350">
                <a:solidFill>
                  <a:srgbClr val="CE9178"/>
                </a:solidFill>
                <a:highlight>
                  <a:srgbClr val="1F1F1F"/>
                </a:highlight>
                <a:latin typeface="Courier New"/>
                <a:ea typeface="Courier New"/>
                <a:cs typeface="Courier New"/>
                <a:sym typeface="Courier New"/>
              </a:rPr>
              <a:t>`pin_memory=True`</a:t>
            </a:r>
            <a:r>
              <a:rPr lang="en" sz="1350">
                <a:solidFill>
                  <a:srgbClr val="CCCCCC"/>
                </a:solidFill>
                <a:highlight>
                  <a:srgbClr val="1F1F1F"/>
                </a:highlight>
                <a:latin typeface="Courier New"/>
                <a:ea typeface="Courier New"/>
                <a:cs typeface="Courier New"/>
                <a:sym typeface="Courier New"/>
              </a:rPr>
              <a:t>) for faster CPU to GPU transfers</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Implements prefetching with </a:t>
            </a:r>
            <a:r>
              <a:rPr lang="en" sz="1350">
                <a:solidFill>
                  <a:srgbClr val="CE9178"/>
                </a:solidFill>
                <a:highlight>
                  <a:srgbClr val="1F1F1F"/>
                </a:highlight>
                <a:latin typeface="Courier New"/>
                <a:ea typeface="Courier New"/>
                <a:cs typeface="Courier New"/>
                <a:sym typeface="Courier New"/>
              </a:rPr>
              <a:t>`prefetch_factor=2`</a:t>
            </a:r>
            <a:r>
              <a:rPr lang="en" sz="1350">
                <a:solidFill>
                  <a:srgbClr val="CCCCCC"/>
                </a:solidFill>
                <a:highlight>
                  <a:srgbClr val="1F1F1F"/>
                </a:highlight>
                <a:latin typeface="Courier New"/>
                <a:ea typeface="Courier New"/>
                <a:cs typeface="Courier New"/>
                <a:sym typeface="Courier New"/>
              </a:rPr>
              <a:t> to load future batches in advance</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Maintains persistent workers to reduce process creation overhead</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450">
                <a:solidFill>
                  <a:srgbClr val="569CD6"/>
                </a:solidFill>
                <a:highlight>
                  <a:srgbClr val="1F1F1F"/>
                </a:highlight>
                <a:latin typeface="Courier New"/>
                <a:ea typeface="Courier New"/>
                <a:cs typeface="Courier New"/>
                <a:sym typeface="Courier New"/>
              </a:rPr>
              <a:t>Image Processing Pipeline</a:t>
            </a:r>
            <a:endParaRPr b="1" sz="1450">
              <a:solidFill>
                <a:srgbClr val="569CD6"/>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Processes images in batches using Dask arrays for parallel computation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Performs automatic format conversion (grayscale to RGB) and size normalization</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lang="en" sz="1350">
                <a:solidFill>
                  <a:srgbClr val="6796E6"/>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Implements efficient memory mapping through Dask's lazy evaluation system</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13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DASK-based Parallelization</a:t>
            </a:r>
            <a:endParaRPr/>
          </a:p>
        </p:txBody>
      </p:sp>
      <p:pic>
        <p:nvPicPr>
          <p:cNvPr id="99" name="Google Shape;99;p19"/>
          <p:cNvPicPr preferRelativeResize="0"/>
          <p:nvPr/>
        </p:nvPicPr>
        <p:blipFill>
          <a:blip r:embed="rId3">
            <a:alphaModFix/>
          </a:blip>
          <a:stretch>
            <a:fillRect/>
          </a:stretch>
        </p:blipFill>
        <p:spPr>
          <a:xfrm>
            <a:off x="177250" y="1597874"/>
            <a:ext cx="4996350" cy="310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0"/>
          <p:cNvPicPr preferRelativeResize="0"/>
          <p:nvPr/>
        </p:nvPicPr>
        <p:blipFill>
          <a:blip r:embed="rId3">
            <a:alphaModFix/>
          </a:blip>
          <a:stretch>
            <a:fillRect/>
          </a:stretch>
        </p:blipFill>
        <p:spPr>
          <a:xfrm>
            <a:off x="124237" y="-245399"/>
            <a:ext cx="8895525" cy="5337300"/>
          </a:xfrm>
          <a:prstGeom prst="rect">
            <a:avLst/>
          </a:prstGeom>
          <a:noFill/>
          <a:ln>
            <a:noFill/>
          </a:ln>
        </p:spPr>
      </p:pic>
      <p:sp>
        <p:nvSpPr>
          <p:cNvPr id="107" name="Google Shape;107;p20"/>
          <p:cNvSpPr txBox="1"/>
          <p:nvPr/>
        </p:nvSpPr>
        <p:spPr>
          <a:xfrm>
            <a:off x="91100" y="4058475"/>
            <a:ext cx="90528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94425" y="2234700"/>
            <a:ext cx="8839203" cy="2908804"/>
          </a:xfrm>
          <a:prstGeom prst="rect">
            <a:avLst/>
          </a:prstGeom>
          <a:noFill/>
          <a:ln>
            <a:noFill/>
          </a:ln>
        </p:spPr>
      </p:pic>
      <p:pic>
        <p:nvPicPr>
          <p:cNvPr id="113" name="Google Shape;113;p21"/>
          <p:cNvPicPr preferRelativeResize="0"/>
          <p:nvPr/>
        </p:nvPicPr>
        <p:blipFill>
          <a:blip r:embed="rId4">
            <a:alphaModFix/>
          </a:blip>
          <a:stretch>
            <a:fillRect/>
          </a:stretch>
        </p:blipFill>
        <p:spPr>
          <a:xfrm>
            <a:off x="152400" y="152400"/>
            <a:ext cx="5322399" cy="1943100"/>
          </a:xfrm>
          <a:prstGeom prst="rect">
            <a:avLst/>
          </a:prstGeom>
          <a:noFill/>
          <a:ln>
            <a:noFill/>
          </a:ln>
        </p:spPr>
      </p:pic>
      <p:sp>
        <p:nvSpPr>
          <p:cNvPr id="114" name="Google Shape;114;p21"/>
          <p:cNvSpPr txBox="1"/>
          <p:nvPr/>
        </p:nvSpPr>
        <p:spPr>
          <a:xfrm>
            <a:off x="5574200" y="157375"/>
            <a:ext cx="3429000" cy="1971300"/>
          </a:xfrm>
          <a:prstGeom prst="rect">
            <a:avLst/>
          </a:prstGeom>
          <a:noFill/>
          <a:ln>
            <a:noFill/>
          </a:ln>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b="1" lang="en" sz="1350">
                <a:solidFill>
                  <a:srgbClr val="569CD6"/>
                </a:solidFill>
                <a:highlight>
                  <a:srgbClr val="1F1F1F"/>
                </a:highlight>
                <a:latin typeface="Courier New"/>
                <a:ea typeface="Courier New"/>
                <a:cs typeface="Courier New"/>
                <a:sym typeface="Courier New"/>
              </a:rPr>
              <a:t>Loading time reduction</a:t>
            </a:r>
            <a:r>
              <a:rPr lang="en" sz="1350">
                <a:solidFill>
                  <a:srgbClr val="CCCCCC"/>
                </a:solidFill>
                <a:highlight>
                  <a:srgbClr val="1F1F1F"/>
                </a:highlight>
                <a:latin typeface="Courier New"/>
                <a:ea typeface="Courier New"/>
                <a:cs typeface="Courier New"/>
                <a:sym typeface="Courier New"/>
              </a:rPr>
              <a:t>:</a:t>
            </a:r>
            <a:r>
              <a:rPr lang="en" sz="1350">
                <a:solidFill>
                  <a:srgbClr val="CCCCCC"/>
                </a:solidFill>
                <a:highlight>
                  <a:srgbClr val="1F1F1F"/>
                </a:highlight>
                <a:latin typeface="Courier New"/>
                <a:ea typeface="Courier New"/>
                <a:cs typeface="Courier New"/>
                <a:sym typeface="Courier New"/>
              </a:rPr>
              <a:t> </a:t>
            </a:r>
            <a:r>
              <a:rPr lang="en" sz="1350">
                <a:solidFill>
                  <a:srgbClr val="CCCCCC"/>
                </a:solidFill>
                <a:highlight>
                  <a:srgbClr val="1F1F1F"/>
                </a:highlight>
                <a:latin typeface="Courier New"/>
                <a:ea typeface="Courier New"/>
                <a:cs typeface="Courier New"/>
                <a:sym typeface="Courier New"/>
              </a:rPr>
              <a:t>-50.04%</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350">
                <a:solidFill>
                  <a:srgbClr val="569CD6"/>
                </a:solidFill>
                <a:highlight>
                  <a:srgbClr val="1F1F1F"/>
                </a:highlight>
                <a:latin typeface="Courier New"/>
                <a:ea typeface="Courier New"/>
                <a:cs typeface="Courier New"/>
                <a:sym typeface="Courier New"/>
              </a:rPr>
              <a:t>Memory Usage Reduction</a:t>
            </a:r>
            <a:r>
              <a:rPr lang="en" sz="1350">
                <a:solidFill>
                  <a:srgbClr val="CCCCCC"/>
                </a:solidFill>
                <a:highlight>
                  <a:srgbClr val="1F1F1F"/>
                </a:highlight>
                <a:latin typeface="Courier New"/>
                <a:ea typeface="Courier New"/>
                <a:cs typeface="Courier New"/>
                <a:sym typeface="Courier New"/>
              </a:rPr>
              <a:t>: -1700.15%</a:t>
            </a:r>
            <a:endParaRPr sz="1350">
              <a:solidFill>
                <a:srgbClr val="CCCCCC"/>
              </a:solidFill>
              <a:highlight>
                <a:srgbClr val="1F1F1F"/>
              </a:highlight>
              <a:latin typeface="Courier New"/>
              <a:ea typeface="Courier New"/>
              <a:cs typeface="Courier New"/>
              <a:sym typeface="Courier New"/>
            </a:endParaRPr>
          </a:p>
          <a:p>
            <a:pPr indent="0" lvl="0" marL="0" rtl="0" algn="l">
              <a:lnSpc>
                <a:spcPct val="166666"/>
              </a:lnSpc>
              <a:spcBef>
                <a:spcPts val="0"/>
              </a:spcBef>
              <a:spcAft>
                <a:spcPts val="0"/>
              </a:spcAft>
              <a:buNone/>
            </a:pPr>
            <a:r>
              <a:rPr b="1" lang="en" sz="1350">
                <a:solidFill>
                  <a:srgbClr val="569CD6"/>
                </a:solidFill>
                <a:highlight>
                  <a:srgbClr val="1F1F1F"/>
                </a:highlight>
                <a:latin typeface="Courier New"/>
                <a:ea typeface="Courier New"/>
                <a:cs typeface="Courier New"/>
                <a:sym typeface="Courier New"/>
              </a:rPr>
              <a:t>CPU Utilization Increase</a:t>
            </a:r>
            <a:r>
              <a:rPr lang="en" sz="1350">
                <a:solidFill>
                  <a:srgbClr val="CCCCCC"/>
                </a:solidFill>
                <a:highlight>
                  <a:srgbClr val="1F1F1F"/>
                </a:highlight>
                <a:latin typeface="Courier New"/>
                <a:ea typeface="Courier New"/>
                <a:cs typeface="Courier New"/>
                <a:sym typeface="Courier New"/>
              </a:rPr>
              <a:t>: 7.19%</a:t>
            </a:r>
            <a:endParaRPr sz="13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b="1" sz="1050">
              <a:solidFill>
                <a:srgbClr val="569CD6"/>
              </a:solidFill>
              <a:highlight>
                <a:srgbClr val="1F1F1F"/>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